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omputer Says No" panose="020B0604020202020204" charset="0"/>
      <p:regular r:id="rId20"/>
    </p:embeddedFont>
    <p:embeddedFont>
      <p:font typeface="DM Sans Bold" panose="020B0604020202020204" charset="0"/>
      <p:regular r:id="rId21"/>
    </p:embeddedFont>
    <p:embeddedFont>
      <p:font typeface="Now Bold" panose="020B0604020202020204" charset="0"/>
      <p:regular r:id="rId22"/>
    </p:embeddedFont>
    <p:embeddedFont>
      <p:font typeface="Poppins" panose="00000500000000000000" pitchFamily="2" charset="0"/>
      <p:regular r:id="rId23"/>
      <p:bold r:id="rId24"/>
      <p:italic r:id="rId25"/>
      <p:boldItalic r:id="rId26"/>
    </p:embeddedFont>
    <p:embeddedFont>
      <p:font typeface="Poppins Light" panose="00000400000000000000" pitchFamily="2"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US"/>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2850925" y="6497858"/>
            <a:ext cx="6926813" cy="462947"/>
          </a:xfrm>
          <a:prstGeom prst="rect">
            <a:avLst/>
          </a:prstGeom>
        </p:spPr>
        <p:txBody>
          <a:bodyPr lIns="0" tIns="0" rIns="0" bIns="0" rtlCol="0" anchor="t">
            <a:spAutoFit/>
          </a:bodyPr>
          <a:lstStyle/>
          <a:p>
            <a:pPr algn="ctr">
              <a:lnSpc>
                <a:spcPts val="3799"/>
              </a:lnSpc>
            </a:pPr>
            <a:r>
              <a:rPr lang="en-US" sz="2714" dirty="0">
                <a:solidFill>
                  <a:schemeClr val="bg1"/>
                </a:solidFill>
                <a:latin typeface="Poppins Light"/>
              </a:rPr>
              <a:t>Presented by: Eslam Akkad</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US"/>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2427808" y="4463168"/>
            <a:ext cx="8127324" cy="2180084"/>
          </a:xfrm>
          <a:prstGeom prst="rect">
            <a:avLst/>
          </a:prstGeom>
        </p:spPr>
        <p:txBody>
          <a:bodyPr lIns="0" tIns="0" rIns="0" bIns="0" rtlCol="0" anchor="t">
            <a:spAutoFit/>
          </a:bodyPr>
          <a:lstStyle/>
          <a:p>
            <a:pPr algn="ctr">
              <a:lnSpc>
                <a:spcPts val="17048"/>
              </a:lnSpc>
            </a:pPr>
            <a:r>
              <a:rPr lang="en-US" sz="23677" dirty="0">
                <a:solidFill>
                  <a:schemeClr val="bg1"/>
                </a:solidFill>
                <a:latin typeface="Computer Says No"/>
              </a:rPr>
              <a:t>PROJECT</a:t>
            </a: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chemeClr val="bg1"/>
                </a:solidFill>
                <a:latin typeface="Computer Says No"/>
              </a:rPr>
              <a:t>FENERBAHCE-CPU</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US"/>
          </a:p>
        </p:txBody>
      </p:sp>
      <p:sp>
        <p:nvSpPr>
          <p:cNvPr id="12" name="TextBox 12"/>
          <p:cNvSpPr txBox="1"/>
          <p:nvPr/>
        </p:nvSpPr>
        <p:spPr>
          <a:xfrm>
            <a:off x="2759776" y="7008061"/>
            <a:ext cx="7889923" cy="391004"/>
          </a:xfrm>
          <a:prstGeom prst="rect">
            <a:avLst/>
          </a:prstGeom>
        </p:spPr>
        <p:txBody>
          <a:bodyPr lIns="0" tIns="0" rIns="0" bIns="0" rtlCol="0" anchor="t">
            <a:spAutoFit/>
          </a:bodyPr>
          <a:lstStyle/>
          <a:p>
            <a:pPr algn="ctr">
              <a:lnSpc>
                <a:spcPts val="3247"/>
              </a:lnSpc>
            </a:pPr>
            <a:r>
              <a:rPr lang="en-US" sz="2319" dirty="0">
                <a:solidFill>
                  <a:srgbClr val="6866E1"/>
                </a:solidFill>
                <a:latin typeface="Poppins Light"/>
              </a:rPr>
              <a:t> </a:t>
            </a:r>
            <a:r>
              <a:rPr lang="en-US" sz="2319" dirty="0">
                <a:solidFill>
                  <a:srgbClr val="B899FD"/>
                </a:solidFill>
                <a:latin typeface="Poppins Light"/>
              </a:rPr>
              <a:t>Osama </a:t>
            </a:r>
            <a:r>
              <a:rPr lang="en-US" sz="2319" dirty="0" err="1">
                <a:solidFill>
                  <a:srgbClr val="B899FD"/>
                </a:solidFill>
                <a:latin typeface="Poppins Light"/>
              </a:rPr>
              <a:t>Alchati</a:t>
            </a:r>
            <a:r>
              <a:rPr lang="en-US" sz="2319" dirty="0">
                <a:solidFill>
                  <a:srgbClr val="B899FD"/>
                </a:solidFill>
                <a:latin typeface="Poppins Light"/>
              </a:rPr>
              <a:t> , Omar </a:t>
            </a:r>
            <a:r>
              <a:rPr lang="en-US" sz="2319" dirty="0" err="1">
                <a:solidFill>
                  <a:srgbClr val="B899FD"/>
                </a:solidFill>
                <a:latin typeface="Poppins Light"/>
              </a:rPr>
              <a:t>Badubais</a:t>
            </a:r>
            <a:r>
              <a:rPr lang="en-US" sz="2319" dirty="0">
                <a:solidFill>
                  <a:srgbClr val="B899FD"/>
                </a:solidFill>
                <a:latin typeface="Poppins Light"/>
              </a:rPr>
              <a:t> , Hasibullah </a:t>
            </a:r>
            <a:r>
              <a:rPr lang="en-US" sz="2319" dirty="0" err="1">
                <a:solidFill>
                  <a:srgbClr val="B899FD"/>
                </a:solidFill>
                <a:latin typeface="Poppins Light"/>
              </a:rPr>
              <a:t>Rasuly</a:t>
            </a:r>
            <a:endParaRPr lang="en-US" sz="2319" dirty="0">
              <a:solidFill>
                <a:srgbClr val="B899FD"/>
              </a:solidFill>
              <a:latin typeface="Poppins Light"/>
            </a:endParaRPr>
          </a:p>
        </p:txBody>
      </p:sp>
    </p:spTree>
  </p:cSld>
  <p:clrMapOvr>
    <a:masterClrMapping/>
  </p:clrMapOvr>
  <mc:AlternateContent xmlns:mc="http://schemas.openxmlformats.org/markup-compatibility/2006" xmlns:p14="http://schemas.microsoft.com/office/powerpoint/2010/main">
    <mc:Choice Requires="p14">
      <p:transition spd="slow" p14:dur="25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2908889" y="698993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5" name="Freeform 5"/>
          <p:cNvSpPr/>
          <p:nvPr/>
        </p:nvSpPr>
        <p:spPr>
          <a:xfrm rot="5400000">
            <a:off x="1012303" y="3096698"/>
            <a:ext cx="1614609" cy="1614609"/>
          </a:xfrm>
          <a:custGeom>
            <a:avLst/>
            <a:gdLst/>
            <a:ahLst/>
            <a:cxnLst/>
            <a:rect l="l" t="t" r="r" b="b"/>
            <a:pathLst>
              <a:path w="1614609" h="1614609">
                <a:moveTo>
                  <a:pt x="0" y="0"/>
                </a:moveTo>
                <a:lnTo>
                  <a:pt x="1614609" y="0"/>
                </a:lnTo>
                <a:lnTo>
                  <a:pt x="1614609" y="1614609"/>
                </a:lnTo>
                <a:lnTo>
                  <a:pt x="0" y="1614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5400000">
            <a:off x="1030496" y="5896069"/>
            <a:ext cx="1614609" cy="1614609"/>
          </a:xfrm>
          <a:custGeom>
            <a:avLst/>
            <a:gdLst/>
            <a:ahLst/>
            <a:cxnLst/>
            <a:rect l="l" t="t" r="r" b="b"/>
            <a:pathLst>
              <a:path w="1614609" h="1614609">
                <a:moveTo>
                  <a:pt x="0" y="0"/>
                </a:moveTo>
                <a:lnTo>
                  <a:pt x="1614609" y="0"/>
                </a:lnTo>
                <a:lnTo>
                  <a:pt x="1614609" y="1614609"/>
                </a:lnTo>
                <a:lnTo>
                  <a:pt x="0" y="1614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a:off x="7241603" y="3225043"/>
            <a:ext cx="1614609" cy="1614609"/>
          </a:xfrm>
          <a:custGeom>
            <a:avLst/>
            <a:gdLst/>
            <a:ahLst/>
            <a:cxnLst/>
            <a:rect l="l" t="t" r="r" b="b"/>
            <a:pathLst>
              <a:path w="1614609" h="1614609">
                <a:moveTo>
                  <a:pt x="0" y="0"/>
                </a:moveTo>
                <a:lnTo>
                  <a:pt x="1614609" y="0"/>
                </a:lnTo>
                <a:lnTo>
                  <a:pt x="1614609" y="1614609"/>
                </a:lnTo>
                <a:lnTo>
                  <a:pt x="0" y="1614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AutoShape 8"/>
          <p:cNvSpPr/>
          <p:nvPr/>
        </p:nvSpPr>
        <p:spPr>
          <a:xfrm>
            <a:off x="1819608" y="4595124"/>
            <a:ext cx="0" cy="1300944"/>
          </a:xfrm>
          <a:prstGeom prst="line">
            <a:avLst/>
          </a:prstGeom>
          <a:ln w="28575" cap="rnd">
            <a:solidFill>
              <a:srgbClr val="5CE5F8"/>
            </a:solidFill>
            <a:prstDash val="sysDot"/>
            <a:headEnd type="none" w="sm" len="sm"/>
            <a:tailEnd type="none" w="sm" len="sm"/>
          </a:ln>
        </p:spPr>
        <p:txBody>
          <a:bodyPr/>
          <a:lstStyle/>
          <a:p>
            <a:endParaRPr lang="en-US"/>
          </a:p>
        </p:txBody>
      </p:sp>
      <p:sp>
        <p:nvSpPr>
          <p:cNvPr id="9" name="Freeform 9"/>
          <p:cNvSpPr/>
          <p:nvPr/>
        </p:nvSpPr>
        <p:spPr>
          <a:xfrm>
            <a:off x="13065612" y="2980515"/>
            <a:ext cx="4376220" cy="6461747"/>
          </a:xfrm>
          <a:custGeom>
            <a:avLst/>
            <a:gdLst/>
            <a:ahLst/>
            <a:cxnLst/>
            <a:rect l="l" t="t" r="r" b="b"/>
            <a:pathLst>
              <a:path w="4376220" h="6461747">
                <a:moveTo>
                  <a:pt x="0" y="0"/>
                </a:moveTo>
                <a:lnTo>
                  <a:pt x="4376220" y="0"/>
                </a:lnTo>
                <a:lnTo>
                  <a:pt x="4376220" y="6461747"/>
                </a:lnTo>
                <a:lnTo>
                  <a:pt x="0" y="6461747"/>
                </a:lnTo>
                <a:lnTo>
                  <a:pt x="0" y="0"/>
                </a:lnTo>
                <a:close/>
              </a:path>
            </a:pathLst>
          </a:custGeom>
          <a:blipFill>
            <a:blip r:embed="rId6"/>
            <a:stretch>
              <a:fillRect l="-145" r="-145"/>
            </a:stretch>
          </a:blipFill>
        </p:spPr>
        <p:txBody>
          <a:bodyPr/>
          <a:lstStyle/>
          <a:p>
            <a:endParaRPr lang="en-US"/>
          </a:p>
        </p:txBody>
      </p:sp>
      <p:sp>
        <p:nvSpPr>
          <p:cNvPr id="10" name="TextBox 10"/>
          <p:cNvSpPr txBox="1"/>
          <p:nvPr/>
        </p:nvSpPr>
        <p:spPr>
          <a:xfrm>
            <a:off x="1446503" y="1257590"/>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TESTBENCH MODULE</a:t>
            </a:r>
          </a:p>
        </p:txBody>
      </p:sp>
      <p:sp>
        <p:nvSpPr>
          <p:cNvPr id="11" name="TextBox 11"/>
          <p:cNvSpPr txBox="1"/>
          <p:nvPr/>
        </p:nvSpPr>
        <p:spPr>
          <a:xfrm>
            <a:off x="1338963" y="3525693"/>
            <a:ext cx="997675" cy="756617"/>
          </a:xfrm>
          <a:prstGeom prst="rect">
            <a:avLst/>
          </a:prstGeom>
        </p:spPr>
        <p:txBody>
          <a:bodyPr lIns="0" tIns="0" rIns="0" bIns="0" rtlCol="0" anchor="t">
            <a:spAutoFit/>
          </a:bodyPr>
          <a:lstStyle/>
          <a:p>
            <a:pPr marL="0" lvl="0" indent="0" algn="ctr">
              <a:lnSpc>
                <a:spcPts val="5878"/>
              </a:lnSpc>
              <a:spcBef>
                <a:spcPct val="0"/>
              </a:spcBef>
            </a:pPr>
            <a:r>
              <a:rPr lang="en-US" sz="8164" dirty="0">
                <a:solidFill>
                  <a:srgbClr val="40B8F5"/>
                </a:solidFill>
                <a:latin typeface="Computer Says No"/>
              </a:rPr>
              <a:t>01</a:t>
            </a:r>
          </a:p>
        </p:txBody>
      </p:sp>
      <p:sp>
        <p:nvSpPr>
          <p:cNvPr id="12" name="TextBox 12"/>
          <p:cNvSpPr txBox="1"/>
          <p:nvPr/>
        </p:nvSpPr>
        <p:spPr>
          <a:xfrm>
            <a:off x="1338963" y="6325064"/>
            <a:ext cx="997675" cy="756617"/>
          </a:xfrm>
          <a:prstGeom prst="rect">
            <a:avLst/>
          </a:prstGeom>
        </p:spPr>
        <p:txBody>
          <a:bodyPr lIns="0" tIns="0" rIns="0" bIns="0" rtlCol="0" anchor="t">
            <a:spAutoFit/>
          </a:bodyPr>
          <a:lstStyle/>
          <a:p>
            <a:pPr marL="0" lvl="0" indent="0" algn="ctr">
              <a:lnSpc>
                <a:spcPts val="5878"/>
              </a:lnSpc>
              <a:spcBef>
                <a:spcPct val="0"/>
              </a:spcBef>
            </a:pPr>
            <a:r>
              <a:rPr lang="en-US" sz="8164" dirty="0">
                <a:solidFill>
                  <a:srgbClr val="40B8F5"/>
                </a:solidFill>
                <a:latin typeface="Computer Says No"/>
              </a:rPr>
              <a:t>02</a:t>
            </a:r>
          </a:p>
        </p:txBody>
      </p:sp>
      <p:sp>
        <p:nvSpPr>
          <p:cNvPr id="13" name="TextBox 13"/>
          <p:cNvSpPr txBox="1"/>
          <p:nvPr/>
        </p:nvSpPr>
        <p:spPr>
          <a:xfrm>
            <a:off x="7552107" y="3717102"/>
            <a:ext cx="1005840" cy="756617"/>
          </a:xfrm>
          <a:prstGeom prst="rect">
            <a:avLst/>
          </a:prstGeom>
        </p:spPr>
        <p:txBody>
          <a:bodyPr lIns="0" tIns="0" rIns="0" bIns="0" rtlCol="0" anchor="t">
            <a:spAutoFit/>
          </a:bodyPr>
          <a:lstStyle/>
          <a:p>
            <a:pPr marL="0" lvl="0" indent="0" algn="ctr">
              <a:lnSpc>
                <a:spcPts val="5878"/>
              </a:lnSpc>
              <a:spcBef>
                <a:spcPct val="0"/>
              </a:spcBef>
            </a:pPr>
            <a:r>
              <a:rPr lang="en-US" sz="8164" dirty="0">
                <a:solidFill>
                  <a:srgbClr val="40B8F5"/>
                </a:solidFill>
                <a:latin typeface="Computer Says No"/>
              </a:rPr>
              <a:t>03</a:t>
            </a:r>
          </a:p>
        </p:txBody>
      </p:sp>
      <p:sp>
        <p:nvSpPr>
          <p:cNvPr id="14" name="TextBox 14"/>
          <p:cNvSpPr txBox="1"/>
          <p:nvPr/>
        </p:nvSpPr>
        <p:spPr>
          <a:xfrm>
            <a:off x="9496425" y="3313919"/>
            <a:ext cx="3121512" cy="2278637"/>
          </a:xfrm>
          <a:prstGeom prst="rect">
            <a:avLst/>
          </a:prstGeom>
        </p:spPr>
        <p:txBody>
          <a:bodyPr lIns="0" tIns="0" rIns="0" bIns="0" rtlCol="0" anchor="t">
            <a:spAutoFit/>
          </a:bodyPr>
          <a:lstStyle/>
          <a:p>
            <a:pPr algn="ctr">
              <a:lnSpc>
                <a:spcPts val="2999"/>
              </a:lnSpc>
            </a:pPr>
            <a:r>
              <a:rPr lang="en-US" sz="1851" dirty="0">
                <a:solidFill>
                  <a:srgbClr val="FFFFFF"/>
                </a:solidFill>
                <a:latin typeface="Poppins Light"/>
              </a:rPr>
              <a:t>  The module has input and output ports for clock (</a:t>
            </a:r>
            <a:r>
              <a:rPr lang="en-US" sz="1851" dirty="0" err="1">
                <a:solidFill>
                  <a:srgbClr val="FFFFFF"/>
                </a:solidFill>
                <a:latin typeface="Poppins Light"/>
              </a:rPr>
              <a:t>clk</a:t>
            </a:r>
            <a:r>
              <a:rPr lang="en-US" sz="1851" dirty="0">
                <a:solidFill>
                  <a:srgbClr val="FFFFFF"/>
                </a:solidFill>
                <a:latin typeface="Poppins Light"/>
              </a:rPr>
              <a:t>), reset (</a:t>
            </a:r>
            <a:r>
              <a:rPr lang="en-US" sz="1851" dirty="0" err="1">
                <a:solidFill>
                  <a:srgbClr val="FFFFFF"/>
                </a:solidFill>
                <a:latin typeface="Poppins Light"/>
              </a:rPr>
              <a:t>rst</a:t>
            </a:r>
            <a:r>
              <a:rPr lang="en-US" sz="1851" dirty="0">
                <a:solidFill>
                  <a:srgbClr val="FFFFFF"/>
                </a:solidFill>
                <a:latin typeface="Poppins Light"/>
              </a:rPr>
              <a:t>), memory address to RAM (</a:t>
            </a:r>
            <a:r>
              <a:rPr lang="en-US" sz="1851" dirty="0" err="1">
                <a:solidFill>
                  <a:srgbClr val="FFFFFF"/>
                </a:solidFill>
                <a:latin typeface="Poppins Light"/>
              </a:rPr>
              <a:t>addr_toRAM</a:t>
            </a:r>
            <a:r>
              <a:rPr lang="en-US" sz="1851" dirty="0">
                <a:solidFill>
                  <a:srgbClr val="FFFFFF"/>
                </a:solidFill>
                <a:latin typeface="Poppins Light"/>
              </a:rPr>
              <a:t>), memory</a:t>
            </a:r>
          </a:p>
          <a:p>
            <a:pPr algn="ctr">
              <a:lnSpc>
                <a:spcPts val="2999"/>
              </a:lnSpc>
            </a:pPr>
            <a:endParaRPr lang="en-US" sz="1851" dirty="0">
              <a:solidFill>
                <a:srgbClr val="FFFFFF"/>
              </a:solidFill>
              <a:latin typeface="Poppins Light"/>
            </a:endParaRPr>
          </a:p>
        </p:txBody>
      </p:sp>
      <p:sp>
        <p:nvSpPr>
          <p:cNvPr id="15" name="TextBox 15"/>
          <p:cNvSpPr txBox="1"/>
          <p:nvPr/>
        </p:nvSpPr>
        <p:spPr>
          <a:xfrm>
            <a:off x="2979129" y="6024908"/>
            <a:ext cx="3121512" cy="1893916"/>
          </a:xfrm>
          <a:prstGeom prst="rect">
            <a:avLst/>
          </a:prstGeom>
        </p:spPr>
        <p:txBody>
          <a:bodyPr lIns="0" tIns="0" rIns="0" bIns="0" rtlCol="0" anchor="t">
            <a:spAutoFit/>
          </a:bodyPr>
          <a:lstStyle/>
          <a:p>
            <a:pPr algn="ctr">
              <a:lnSpc>
                <a:spcPts val="2999"/>
              </a:lnSpc>
            </a:pPr>
            <a:r>
              <a:rPr lang="en-US" sz="1851" dirty="0">
                <a:solidFill>
                  <a:srgbClr val="FFFFFF"/>
                </a:solidFill>
                <a:latin typeface="Poppins Light"/>
              </a:rPr>
              <a:t>  It includes parameters for TEST_CASE, ADDRESS_WIDTH, and DATA_WIDTH.</a:t>
            </a:r>
          </a:p>
          <a:p>
            <a:pPr algn="ctr">
              <a:lnSpc>
                <a:spcPts val="2999"/>
              </a:lnSpc>
            </a:pPr>
            <a:endParaRPr lang="en-US" sz="1851" dirty="0">
              <a:solidFill>
                <a:srgbClr val="FFFFFF"/>
              </a:solidFill>
              <a:latin typeface="Poppins Light"/>
            </a:endParaRPr>
          </a:p>
        </p:txBody>
      </p:sp>
      <p:sp>
        <p:nvSpPr>
          <p:cNvPr id="16" name="TextBox 16"/>
          <p:cNvSpPr txBox="1"/>
          <p:nvPr/>
        </p:nvSpPr>
        <p:spPr>
          <a:xfrm>
            <a:off x="2979129" y="3313919"/>
            <a:ext cx="3121512" cy="1509196"/>
          </a:xfrm>
          <a:prstGeom prst="rect">
            <a:avLst/>
          </a:prstGeom>
        </p:spPr>
        <p:txBody>
          <a:bodyPr lIns="0" tIns="0" rIns="0" bIns="0" rtlCol="0" anchor="t">
            <a:spAutoFit/>
          </a:bodyPr>
          <a:lstStyle/>
          <a:p>
            <a:pPr algn="ctr">
              <a:lnSpc>
                <a:spcPts val="2999"/>
              </a:lnSpc>
            </a:pPr>
            <a:r>
              <a:rPr lang="en-US" sz="1851" dirty="0">
                <a:solidFill>
                  <a:srgbClr val="FFFFFF"/>
                </a:solidFill>
                <a:latin typeface="Poppins Light"/>
              </a:rPr>
              <a:t>  The TB_FB_CPU module is the testbench for the microprocessor.</a:t>
            </a:r>
          </a:p>
          <a:p>
            <a:pPr algn="ctr">
              <a:lnSpc>
                <a:spcPts val="2999"/>
              </a:lnSpc>
            </a:pPr>
            <a:endParaRPr lang="en-US" sz="1851" dirty="0">
              <a:solidFill>
                <a:srgbClr val="FFFFFF"/>
              </a:solidFill>
              <a:latin typeface="Poppins Light"/>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en-US"/>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en-US"/>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914351" y="2766591"/>
            <a:ext cx="7382884" cy="4334520"/>
          </a:xfrm>
          <a:prstGeom prst="rect">
            <a:avLst/>
          </a:prstGeom>
        </p:spPr>
        <p:txBody>
          <a:bodyPr lIns="0" tIns="0" rIns="0" bIns="0" rtlCol="0" anchor="t">
            <a:spAutoFit/>
          </a:bodyPr>
          <a:lstStyle/>
          <a:p>
            <a:pPr marL="0" lvl="0" indent="0" algn="ctr">
              <a:lnSpc>
                <a:spcPts val="16889"/>
              </a:lnSpc>
              <a:spcBef>
                <a:spcPct val="0"/>
              </a:spcBef>
            </a:pPr>
            <a:r>
              <a:rPr lang="en-US" sz="23458" dirty="0">
                <a:solidFill>
                  <a:schemeClr val="bg1"/>
                </a:solidFill>
                <a:latin typeface="Computer Says No"/>
              </a:rPr>
              <a:t>PROJECT SCOPE</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US"/>
          </a:p>
        </p:txBody>
      </p:sp>
      <p:sp>
        <p:nvSpPr>
          <p:cNvPr id="3" name="Freeform 3"/>
          <p:cNvSpPr/>
          <p:nvPr/>
        </p:nvSpPr>
        <p:spPr>
          <a:xfrm>
            <a:off x="1749048" y="1398901"/>
            <a:ext cx="14684628" cy="7859399"/>
          </a:xfrm>
          <a:custGeom>
            <a:avLst/>
            <a:gdLst/>
            <a:ahLst/>
            <a:cxnLst/>
            <a:rect l="l" t="t" r="r" b="b"/>
            <a:pathLst>
              <a:path w="14684628" h="7859399">
                <a:moveTo>
                  <a:pt x="0" y="0"/>
                </a:moveTo>
                <a:lnTo>
                  <a:pt x="14684628" y="0"/>
                </a:lnTo>
                <a:lnTo>
                  <a:pt x="14684628" y="7859399"/>
                </a:lnTo>
                <a:lnTo>
                  <a:pt x="0" y="78593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US"/>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US"/>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337283" y="2327277"/>
            <a:ext cx="11613435"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chemeClr val="bg1"/>
                </a:solidFill>
                <a:latin typeface="Computer Says No"/>
              </a:rPr>
              <a:t>PROJECT SCOPE</a:t>
            </a:r>
          </a:p>
        </p:txBody>
      </p:sp>
      <p:sp>
        <p:nvSpPr>
          <p:cNvPr id="7" name="TextBox 7"/>
          <p:cNvSpPr txBox="1"/>
          <p:nvPr/>
        </p:nvSpPr>
        <p:spPr>
          <a:xfrm>
            <a:off x="2732403" y="4143622"/>
            <a:ext cx="12363424" cy="2620081"/>
          </a:xfrm>
          <a:prstGeom prst="rect">
            <a:avLst/>
          </a:prstGeom>
        </p:spPr>
        <p:txBody>
          <a:bodyPr lIns="0" tIns="0" rIns="0" bIns="0" rtlCol="0" anchor="t">
            <a:spAutoFit/>
          </a:bodyPr>
          <a:lstStyle/>
          <a:p>
            <a:pPr>
              <a:lnSpc>
                <a:spcPts val="4173"/>
              </a:lnSpc>
            </a:pPr>
            <a:r>
              <a:rPr lang="en-US" sz="2576">
                <a:solidFill>
                  <a:srgbClr val="FFFFFF"/>
                </a:solidFill>
                <a:latin typeface="Poppins Light"/>
              </a:rPr>
              <a:t>The design consists of a simple CPU (fb_cpu) and memory module (blram). The testbench (tb_fb_cpu) verifies the functionality of these modules by executing different test cases. The top-level module (top) instantiates the testbench module.</a:t>
            </a:r>
          </a:p>
          <a:p>
            <a:pPr>
              <a:lnSpc>
                <a:spcPts val="4173"/>
              </a:lnSpc>
            </a:pPr>
            <a:endParaRPr lang="en-US" sz="2576">
              <a:solidFill>
                <a:srgbClr val="FFFFFF"/>
              </a:solidFill>
              <a:latin typeface="Poppins Light"/>
            </a:endParaRPr>
          </a:p>
        </p:txBody>
      </p:sp>
      <p:sp>
        <p:nvSpPr>
          <p:cNvPr id="8" name="Freeform 8"/>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US"/>
          </a:p>
        </p:txBody>
      </p:sp>
      <p:sp>
        <p:nvSpPr>
          <p:cNvPr id="9" name="AutoShape 9"/>
          <p:cNvSpPr/>
          <p:nvPr/>
        </p:nvSpPr>
        <p:spPr>
          <a:xfrm>
            <a:off x="5007128" y="3578334"/>
            <a:ext cx="8273745" cy="1905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79628" y="3225111"/>
            <a:ext cx="3336529" cy="3336529"/>
            <a:chOff x="0" y="0"/>
            <a:chExt cx="14840029" cy="14840029"/>
          </a:xfrm>
        </p:grpSpPr>
        <p:sp>
          <p:nvSpPr>
            <p:cNvPr id="3" name="Freeform 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US"/>
            </a:p>
          </p:txBody>
        </p:sp>
        <p:sp>
          <p:nvSpPr>
            <p:cNvPr id="4" name="Freeform 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txBody>
            <a:bodyPr/>
            <a:lstStyle/>
            <a:p>
              <a:endParaRPr lang="en-US"/>
            </a:p>
          </p:txBody>
        </p:sp>
        <p:sp>
          <p:nvSpPr>
            <p:cNvPr id="5" name="Freeform 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23" t="-20107" r="223" b="-20107"/>
              </a:stretch>
            </a:blipFill>
          </p:spPr>
          <p:txBody>
            <a:bodyPr/>
            <a:lstStyle/>
            <a:p>
              <a:endParaRPr lang="en-US"/>
            </a:p>
          </p:txBody>
        </p:sp>
      </p:grpSp>
      <p:grpSp>
        <p:nvGrpSpPr>
          <p:cNvPr id="6" name="Group 6"/>
          <p:cNvGrpSpPr>
            <a:grpSpLocks noChangeAspect="1"/>
          </p:cNvGrpSpPr>
          <p:nvPr/>
        </p:nvGrpSpPr>
        <p:grpSpPr>
          <a:xfrm>
            <a:off x="5463907" y="3225111"/>
            <a:ext cx="3336529" cy="3336529"/>
            <a:chOff x="0" y="0"/>
            <a:chExt cx="14840029" cy="14840029"/>
          </a:xfrm>
        </p:grpSpPr>
        <p:sp>
          <p:nvSpPr>
            <p:cNvPr id="7" name="Freeform 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US"/>
            </a:p>
          </p:txBody>
        </p:sp>
        <p:sp>
          <p:nvSpPr>
            <p:cNvPr id="8" name="Freeform 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txBody>
            <a:bodyPr/>
            <a:lstStyle/>
            <a:p>
              <a:endParaRPr lang="en-US"/>
            </a:p>
          </p:txBody>
        </p:sp>
        <p:sp>
          <p:nvSpPr>
            <p:cNvPr id="9" name="Freeform 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19317" r="223" b="-19317"/>
              </a:stretch>
            </a:blipFill>
          </p:spPr>
          <p:txBody>
            <a:bodyPr/>
            <a:lstStyle/>
            <a:p>
              <a:endParaRPr lang="en-US"/>
            </a:p>
          </p:txBody>
        </p:sp>
      </p:grpSp>
      <p:grpSp>
        <p:nvGrpSpPr>
          <p:cNvPr id="10" name="Group 10"/>
          <p:cNvGrpSpPr>
            <a:grpSpLocks noChangeAspect="1"/>
          </p:cNvGrpSpPr>
          <p:nvPr/>
        </p:nvGrpSpPr>
        <p:grpSpPr>
          <a:xfrm>
            <a:off x="9852852" y="3225111"/>
            <a:ext cx="3336529" cy="333652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US"/>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txBody>
            <a:bodyPr/>
            <a:lstStyle/>
            <a:p>
              <a:endParaRPr lang="en-US"/>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61109" r="223" b="-61110"/>
              </a:stretch>
            </a:blipFill>
          </p:spPr>
          <p:txBody>
            <a:bodyPr/>
            <a:lstStyle/>
            <a:p>
              <a:endParaRPr lang="en-US"/>
            </a:p>
          </p:txBody>
        </p:sp>
      </p:grpSp>
      <p:sp>
        <p:nvSpPr>
          <p:cNvPr id="14" name="Freeform 14"/>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5"/>
            <a:stretch>
              <a:fillRect/>
            </a:stretch>
          </a:blipFill>
        </p:spPr>
        <p:txBody>
          <a:bodyPr/>
          <a:lstStyle/>
          <a:p>
            <a:endParaRPr lang="en-US"/>
          </a:p>
        </p:txBody>
      </p:sp>
      <p:sp>
        <p:nvSpPr>
          <p:cNvPr id="15" name="Freeform 15"/>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5"/>
            <a:stretch>
              <a:fillRect/>
            </a:stretch>
          </a:blipFill>
        </p:spPr>
        <p:txBody>
          <a:bodyPr/>
          <a:lstStyle/>
          <a:p>
            <a:endParaRPr lang="en-US"/>
          </a:p>
        </p:txBody>
      </p:sp>
      <p:sp>
        <p:nvSpPr>
          <p:cNvPr id="16" name="Freeform 16"/>
          <p:cNvSpPr/>
          <p:nvPr/>
        </p:nvSpPr>
        <p:spPr>
          <a:xfrm>
            <a:off x="-1497781"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a:grpSpLocks noChangeAspect="1"/>
          </p:cNvGrpSpPr>
          <p:nvPr/>
        </p:nvGrpSpPr>
        <p:grpSpPr>
          <a:xfrm>
            <a:off x="14237131" y="3225111"/>
            <a:ext cx="3336529" cy="3336529"/>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US"/>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0000"/>
            </a:solidFill>
          </p:spPr>
          <p:txBody>
            <a:bodyPr/>
            <a:lstStyle/>
            <a:p>
              <a:endParaRPr lang="en-US"/>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23" t="-16665" r="223" b="-16666"/>
              </a:stretch>
            </a:blipFill>
          </p:spPr>
          <p:txBody>
            <a:bodyPr/>
            <a:lstStyle/>
            <a:p>
              <a:endParaRPr lang="en-US"/>
            </a:p>
          </p:txBody>
        </p:sp>
      </p:grpSp>
      <p:sp>
        <p:nvSpPr>
          <p:cNvPr id="21" name="Freeform 21"/>
          <p:cNvSpPr/>
          <p:nvPr/>
        </p:nvSpPr>
        <p:spPr>
          <a:xfrm>
            <a:off x="15808848"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2" name="Group 22"/>
          <p:cNvGrpSpPr/>
          <p:nvPr/>
        </p:nvGrpSpPr>
        <p:grpSpPr>
          <a:xfrm>
            <a:off x="4802593" y="854546"/>
            <a:ext cx="8674244" cy="1193329"/>
            <a:chOff x="0" y="0"/>
            <a:chExt cx="2284575" cy="314292"/>
          </a:xfrm>
        </p:grpSpPr>
        <p:sp>
          <p:nvSpPr>
            <p:cNvPr id="23" name="Freeform 23"/>
            <p:cNvSpPr/>
            <p:nvPr/>
          </p:nvSpPr>
          <p:spPr>
            <a:xfrm>
              <a:off x="0" y="0"/>
              <a:ext cx="2284575" cy="314292"/>
            </a:xfrm>
            <a:custGeom>
              <a:avLst/>
              <a:gdLst/>
              <a:ahLst/>
              <a:cxnLst/>
              <a:rect l="l" t="t" r="r" b="b"/>
              <a:pathLst>
                <a:path w="2284575" h="314292">
                  <a:moveTo>
                    <a:pt x="12495" y="0"/>
                  </a:moveTo>
                  <a:lnTo>
                    <a:pt x="2272079" y="0"/>
                  </a:lnTo>
                  <a:cubicBezTo>
                    <a:pt x="2275393" y="0"/>
                    <a:pt x="2278571" y="1316"/>
                    <a:pt x="2280915" y="3660"/>
                  </a:cubicBezTo>
                  <a:cubicBezTo>
                    <a:pt x="2283258" y="6003"/>
                    <a:pt x="2284575" y="9181"/>
                    <a:pt x="2284575" y="12495"/>
                  </a:cubicBezTo>
                  <a:lnTo>
                    <a:pt x="2284575" y="301797"/>
                  </a:lnTo>
                  <a:cubicBezTo>
                    <a:pt x="2284575" y="308698"/>
                    <a:pt x="2278980" y="314292"/>
                    <a:pt x="2272079" y="314292"/>
                  </a:cubicBezTo>
                  <a:lnTo>
                    <a:pt x="12495" y="314292"/>
                  </a:lnTo>
                  <a:cubicBezTo>
                    <a:pt x="9181" y="314292"/>
                    <a:pt x="6003" y="312976"/>
                    <a:pt x="3660" y="310633"/>
                  </a:cubicBezTo>
                  <a:cubicBezTo>
                    <a:pt x="1316" y="308289"/>
                    <a:pt x="0" y="305111"/>
                    <a:pt x="0" y="301797"/>
                  </a:cubicBezTo>
                  <a:lnTo>
                    <a:pt x="0" y="12495"/>
                  </a:lnTo>
                  <a:cubicBezTo>
                    <a:pt x="0" y="9181"/>
                    <a:pt x="1316" y="6003"/>
                    <a:pt x="3660" y="3660"/>
                  </a:cubicBezTo>
                  <a:cubicBezTo>
                    <a:pt x="6003" y="1316"/>
                    <a:pt x="9181" y="0"/>
                    <a:pt x="1249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txBody>
            <a:bodyPr/>
            <a:lstStyle/>
            <a:p>
              <a:endParaRPr lang="en-US"/>
            </a:p>
          </p:txBody>
        </p:sp>
        <p:sp>
          <p:nvSpPr>
            <p:cNvPr id="24" name="TextBox 24"/>
            <p:cNvSpPr txBox="1"/>
            <p:nvPr/>
          </p:nvSpPr>
          <p:spPr>
            <a:xfrm>
              <a:off x="0" y="-9525"/>
              <a:ext cx="2284575" cy="323817"/>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25" name="AutoShape 25"/>
          <p:cNvSpPr/>
          <p:nvPr/>
        </p:nvSpPr>
        <p:spPr>
          <a:xfrm flipV="1">
            <a:off x="4802593" y="2047875"/>
            <a:ext cx="8682815" cy="19050"/>
          </a:xfrm>
          <a:prstGeom prst="line">
            <a:avLst/>
          </a:prstGeom>
          <a:ln w="38100" cap="flat">
            <a:solidFill>
              <a:srgbClr val="FFFFFF"/>
            </a:solidFill>
            <a:prstDash val="solid"/>
            <a:headEnd type="none" w="sm" len="sm"/>
            <a:tailEnd type="none" w="sm" len="sm"/>
          </a:ln>
        </p:spPr>
        <p:txBody>
          <a:bodyPr/>
          <a:lstStyle/>
          <a:p>
            <a:endParaRPr lang="en-US"/>
          </a:p>
        </p:txBody>
      </p:sp>
      <p:sp>
        <p:nvSpPr>
          <p:cNvPr id="26" name="TextBox 26"/>
          <p:cNvSpPr txBox="1"/>
          <p:nvPr/>
        </p:nvSpPr>
        <p:spPr>
          <a:xfrm>
            <a:off x="5443938" y="923925"/>
            <a:ext cx="7160167" cy="97587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FFFFFF"/>
                </a:solidFill>
                <a:latin typeface="Now Bold"/>
              </a:rPr>
              <a:t>Our Team</a:t>
            </a:r>
          </a:p>
        </p:txBody>
      </p:sp>
      <p:sp>
        <p:nvSpPr>
          <p:cNvPr id="27" name="TextBox 27"/>
          <p:cNvSpPr txBox="1"/>
          <p:nvPr/>
        </p:nvSpPr>
        <p:spPr>
          <a:xfrm>
            <a:off x="5218237" y="6671436"/>
            <a:ext cx="3827870" cy="444997"/>
          </a:xfrm>
          <a:prstGeom prst="rect">
            <a:avLst/>
          </a:prstGeom>
        </p:spPr>
        <p:txBody>
          <a:bodyPr lIns="0" tIns="0" rIns="0" bIns="0" rtlCol="0" anchor="t">
            <a:spAutoFit/>
          </a:bodyPr>
          <a:lstStyle/>
          <a:p>
            <a:pPr algn="ctr">
              <a:lnSpc>
                <a:spcPts val="3791"/>
              </a:lnSpc>
            </a:pPr>
            <a:r>
              <a:rPr lang="en-US" sz="2596">
                <a:solidFill>
                  <a:srgbClr val="FFFFFF"/>
                </a:solidFill>
                <a:latin typeface="DM Sans Bold"/>
              </a:rPr>
              <a:t>Omar Badubais</a:t>
            </a:r>
          </a:p>
        </p:txBody>
      </p:sp>
      <p:sp>
        <p:nvSpPr>
          <p:cNvPr id="28" name="TextBox 28"/>
          <p:cNvSpPr txBox="1"/>
          <p:nvPr/>
        </p:nvSpPr>
        <p:spPr>
          <a:xfrm>
            <a:off x="9565396" y="6693748"/>
            <a:ext cx="3911440" cy="453464"/>
          </a:xfrm>
          <a:prstGeom prst="rect">
            <a:avLst/>
          </a:prstGeom>
        </p:spPr>
        <p:txBody>
          <a:bodyPr lIns="0" tIns="0" rIns="0" bIns="0" rtlCol="0" anchor="t">
            <a:spAutoFit/>
          </a:bodyPr>
          <a:lstStyle/>
          <a:p>
            <a:pPr algn="ctr">
              <a:lnSpc>
                <a:spcPts val="3873"/>
              </a:lnSpc>
            </a:pPr>
            <a:r>
              <a:rPr lang="en-US" sz="2653">
                <a:solidFill>
                  <a:srgbClr val="FFFFFF"/>
                </a:solidFill>
                <a:latin typeface="DM Sans Bold"/>
              </a:rPr>
              <a:t>Eslam Akkad</a:t>
            </a:r>
          </a:p>
        </p:txBody>
      </p:sp>
      <p:sp>
        <p:nvSpPr>
          <p:cNvPr id="29" name="TextBox 29"/>
          <p:cNvSpPr txBox="1"/>
          <p:nvPr/>
        </p:nvSpPr>
        <p:spPr>
          <a:xfrm>
            <a:off x="819624" y="6684223"/>
            <a:ext cx="3856538" cy="457426"/>
          </a:xfrm>
          <a:prstGeom prst="rect">
            <a:avLst/>
          </a:prstGeom>
        </p:spPr>
        <p:txBody>
          <a:bodyPr lIns="0" tIns="0" rIns="0" bIns="0" rtlCol="0" anchor="t">
            <a:spAutoFit/>
          </a:bodyPr>
          <a:lstStyle/>
          <a:p>
            <a:pPr algn="ctr">
              <a:lnSpc>
                <a:spcPts val="3819"/>
              </a:lnSpc>
            </a:pPr>
            <a:r>
              <a:rPr lang="en-US" sz="2616">
                <a:solidFill>
                  <a:srgbClr val="FFFFFF"/>
                </a:solidFill>
                <a:latin typeface="DM Sans Bold"/>
              </a:rPr>
              <a:t>Osama Alchati</a:t>
            </a:r>
          </a:p>
        </p:txBody>
      </p:sp>
      <p:sp>
        <p:nvSpPr>
          <p:cNvPr id="30" name="TextBox 30"/>
          <p:cNvSpPr txBox="1"/>
          <p:nvPr/>
        </p:nvSpPr>
        <p:spPr>
          <a:xfrm>
            <a:off x="13982777" y="6637840"/>
            <a:ext cx="3845238" cy="456281"/>
          </a:xfrm>
          <a:prstGeom prst="rect">
            <a:avLst/>
          </a:prstGeom>
        </p:spPr>
        <p:txBody>
          <a:bodyPr lIns="0" tIns="0" rIns="0" bIns="0" rtlCol="0" anchor="t">
            <a:spAutoFit/>
          </a:bodyPr>
          <a:lstStyle/>
          <a:p>
            <a:pPr algn="ctr">
              <a:lnSpc>
                <a:spcPts val="3808"/>
              </a:lnSpc>
            </a:pPr>
            <a:r>
              <a:rPr lang="en-US" sz="2608">
                <a:solidFill>
                  <a:srgbClr val="FFFFFF"/>
                </a:solidFill>
                <a:latin typeface="DM Sans Bold"/>
              </a:rPr>
              <a:t>Hasibullah Rasuly</a:t>
            </a:r>
          </a:p>
        </p:txBody>
      </p:sp>
      <p:sp>
        <p:nvSpPr>
          <p:cNvPr id="31" name="TextBox 31"/>
          <p:cNvSpPr txBox="1"/>
          <p:nvPr/>
        </p:nvSpPr>
        <p:spPr>
          <a:xfrm>
            <a:off x="9852852" y="7290087"/>
            <a:ext cx="3782851" cy="331216"/>
          </a:xfrm>
          <a:prstGeom prst="rect">
            <a:avLst/>
          </a:prstGeom>
        </p:spPr>
        <p:txBody>
          <a:bodyPr lIns="0" tIns="0" rIns="0" bIns="0" rtlCol="0" anchor="t">
            <a:spAutoFit/>
          </a:bodyPr>
          <a:lstStyle/>
          <a:p>
            <a:pPr algn="ctr">
              <a:lnSpc>
                <a:spcPts val="2772"/>
              </a:lnSpc>
            </a:pPr>
            <a:r>
              <a:rPr lang="en-US" sz="1898">
                <a:solidFill>
                  <a:srgbClr val="FFFFFF"/>
                </a:solidFill>
                <a:latin typeface="DM Sans Bold"/>
              </a:rPr>
              <a:t>eslam.mahmoud@stu.fbu.edu.tr</a:t>
            </a:r>
          </a:p>
        </p:txBody>
      </p:sp>
      <p:sp>
        <p:nvSpPr>
          <p:cNvPr id="32" name="TextBox 32"/>
          <p:cNvSpPr txBox="1"/>
          <p:nvPr/>
        </p:nvSpPr>
        <p:spPr>
          <a:xfrm>
            <a:off x="5361149" y="7290087"/>
            <a:ext cx="3782851" cy="331216"/>
          </a:xfrm>
          <a:prstGeom prst="rect">
            <a:avLst/>
          </a:prstGeom>
        </p:spPr>
        <p:txBody>
          <a:bodyPr lIns="0" tIns="0" rIns="0" bIns="0" rtlCol="0" anchor="t">
            <a:spAutoFit/>
          </a:bodyPr>
          <a:lstStyle/>
          <a:p>
            <a:pPr algn="ctr">
              <a:lnSpc>
                <a:spcPts val="2772"/>
              </a:lnSpc>
            </a:pPr>
            <a:r>
              <a:rPr lang="en-US" sz="1898">
                <a:solidFill>
                  <a:srgbClr val="FFFFFF"/>
                </a:solidFill>
                <a:latin typeface="DM Sans Bold"/>
              </a:rPr>
              <a:t>omar.badubais@stu.fbu.edu.tr</a:t>
            </a:r>
          </a:p>
        </p:txBody>
      </p:sp>
      <p:sp>
        <p:nvSpPr>
          <p:cNvPr id="33" name="TextBox 33"/>
          <p:cNvSpPr txBox="1"/>
          <p:nvPr/>
        </p:nvSpPr>
        <p:spPr>
          <a:xfrm>
            <a:off x="14122140" y="7290087"/>
            <a:ext cx="3937437" cy="334184"/>
          </a:xfrm>
          <a:prstGeom prst="rect">
            <a:avLst/>
          </a:prstGeom>
        </p:spPr>
        <p:txBody>
          <a:bodyPr lIns="0" tIns="0" rIns="0" bIns="0" rtlCol="0" anchor="t">
            <a:spAutoFit/>
          </a:bodyPr>
          <a:lstStyle/>
          <a:p>
            <a:pPr algn="ctr">
              <a:lnSpc>
                <a:spcPts val="2801"/>
              </a:lnSpc>
            </a:pPr>
            <a:r>
              <a:rPr lang="en-US" sz="1918">
                <a:solidFill>
                  <a:srgbClr val="FFFFFF"/>
                </a:solidFill>
                <a:latin typeface="DM Sans Bold"/>
              </a:rPr>
              <a:t>hasibullah.rasuly@stu.fbu.edu.tr</a:t>
            </a:r>
          </a:p>
        </p:txBody>
      </p:sp>
      <p:sp>
        <p:nvSpPr>
          <p:cNvPr id="34" name="TextBox 34"/>
          <p:cNvSpPr txBox="1"/>
          <p:nvPr/>
        </p:nvSpPr>
        <p:spPr>
          <a:xfrm>
            <a:off x="996069" y="7284524"/>
            <a:ext cx="3680093" cy="331216"/>
          </a:xfrm>
          <a:prstGeom prst="rect">
            <a:avLst/>
          </a:prstGeom>
        </p:spPr>
        <p:txBody>
          <a:bodyPr lIns="0" tIns="0" rIns="0" bIns="0" rtlCol="0" anchor="t">
            <a:spAutoFit/>
          </a:bodyPr>
          <a:lstStyle/>
          <a:p>
            <a:pPr algn="ctr">
              <a:lnSpc>
                <a:spcPts val="2772"/>
              </a:lnSpc>
            </a:pPr>
            <a:r>
              <a:rPr lang="en-US" sz="1898">
                <a:solidFill>
                  <a:srgbClr val="FFFFFF"/>
                </a:solidFill>
                <a:latin typeface="DM Sans Bold"/>
              </a:rPr>
              <a:t>osama.alchati@stu.fbu.edu.tr</a:t>
            </a: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US"/>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US"/>
          </a:p>
        </p:txBody>
      </p:sp>
      <p:sp>
        <p:nvSpPr>
          <p:cNvPr id="3" name="AutoShape 3"/>
          <p:cNvSpPr/>
          <p:nvPr/>
        </p:nvSpPr>
        <p:spPr>
          <a:xfrm flipH="1" flipV="1">
            <a:off x="17240250" y="1028700"/>
            <a:ext cx="0" cy="5786479"/>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2337686" y="4234201"/>
            <a:ext cx="8588245" cy="4344149"/>
            <a:chOff x="0" y="0"/>
            <a:chExt cx="11450994" cy="5792199"/>
          </a:xfrm>
        </p:grpSpPr>
        <p:sp>
          <p:nvSpPr>
            <p:cNvPr id="5" name="AutoShape 5"/>
            <p:cNvSpPr/>
            <p:nvPr/>
          </p:nvSpPr>
          <p:spPr>
            <a:xfrm flipV="1">
              <a:off x="22041" y="0"/>
              <a:ext cx="0" cy="5792199"/>
            </a:xfrm>
            <a:prstGeom prst="line">
              <a:avLst/>
            </a:prstGeom>
            <a:ln w="44081"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5770159"/>
              <a:ext cx="11450994" cy="0"/>
            </a:xfrm>
            <a:prstGeom prst="line">
              <a:avLst/>
            </a:prstGeom>
            <a:ln w="44081"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4829460" y="2518860"/>
            <a:ext cx="6771515" cy="1102866"/>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INTRODUCTION</a:t>
            </a:r>
          </a:p>
        </p:txBody>
      </p:sp>
      <p:sp>
        <p:nvSpPr>
          <p:cNvPr id="9" name="TextBox 9"/>
          <p:cNvSpPr txBox="1"/>
          <p:nvPr/>
        </p:nvSpPr>
        <p:spPr>
          <a:xfrm>
            <a:off x="4314974" y="3852476"/>
            <a:ext cx="5999701" cy="4254237"/>
          </a:xfrm>
          <a:prstGeom prst="rect">
            <a:avLst/>
          </a:prstGeom>
        </p:spPr>
        <p:txBody>
          <a:bodyPr lIns="0" tIns="0" rIns="0" bIns="0" rtlCol="0" anchor="t">
            <a:spAutoFit/>
          </a:bodyPr>
          <a:lstStyle/>
          <a:p>
            <a:pPr>
              <a:lnSpc>
                <a:spcPts val="4196"/>
              </a:lnSpc>
            </a:pPr>
            <a:endParaRPr/>
          </a:p>
          <a:p>
            <a:pPr marL="647223" lvl="1" indent="-323611">
              <a:lnSpc>
                <a:spcPts val="4196"/>
              </a:lnSpc>
              <a:buFont typeface="Arial"/>
              <a:buChar char="•"/>
            </a:pPr>
            <a:r>
              <a:rPr lang="en-US" sz="2997">
                <a:solidFill>
                  <a:srgbClr val="FFFFFF"/>
                </a:solidFill>
                <a:latin typeface="Poppins Light"/>
              </a:rPr>
              <a:t>CPU</a:t>
            </a:r>
          </a:p>
          <a:p>
            <a:pPr marL="647223" lvl="1" indent="-323611">
              <a:lnSpc>
                <a:spcPts val="4196"/>
              </a:lnSpc>
              <a:buFont typeface="Arial"/>
              <a:buChar char="•"/>
            </a:pPr>
            <a:r>
              <a:rPr lang="en-US" sz="2997">
                <a:solidFill>
                  <a:srgbClr val="FFFFFF"/>
                </a:solidFill>
                <a:latin typeface="Poppins Light"/>
              </a:rPr>
              <a:t>Block Ram Module</a:t>
            </a:r>
          </a:p>
          <a:p>
            <a:pPr marL="647223" lvl="1" indent="-323611">
              <a:lnSpc>
                <a:spcPts val="4196"/>
              </a:lnSpc>
              <a:buFont typeface="Arial"/>
              <a:buChar char="•"/>
            </a:pPr>
            <a:r>
              <a:rPr lang="en-US" sz="2997">
                <a:solidFill>
                  <a:srgbClr val="FFFFFF"/>
                </a:solidFill>
                <a:latin typeface="Poppins Light"/>
              </a:rPr>
              <a:t>Fbu-Cpu Module</a:t>
            </a:r>
          </a:p>
          <a:p>
            <a:pPr marL="647223" lvl="1" indent="-323611">
              <a:lnSpc>
                <a:spcPts val="4196"/>
              </a:lnSpc>
              <a:buFont typeface="Arial"/>
              <a:buChar char="•"/>
            </a:pPr>
            <a:r>
              <a:rPr lang="en-US" sz="2997">
                <a:solidFill>
                  <a:srgbClr val="FFFFFF"/>
                </a:solidFill>
                <a:latin typeface="Poppins Light"/>
              </a:rPr>
              <a:t>Testbench</a:t>
            </a:r>
          </a:p>
          <a:p>
            <a:pPr marL="647223" lvl="1" indent="-323611">
              <a:lnSpc>
                <a:spcPts val="4196"/>
              </a:lnSpc>
              <a:buFont typeface="Arial"/>
              <a:buChar char="•"/>
            </a:pPr>
            <a:r>
              <a:rPr lang="en-US" sz="2997">
                <a:solidFill>
                  <a:srgbClr val="FFFFFF"/>
                </a:solidFill>
                <a:latin typeface="Poppins Light"/>
              </a:rPr>
              <a:t>Testbench Module</a:t>
            </a:r>
          </a:p>
          <a:p>
            <a:pPr marL="647223" lvl="1" indent="-323611">
              <a:lnSpc>
                <a:spcPts val="4196"/>
              </a:lnSpc>
              <a:buFont typeface="Arial"/>
              <a:buChar char="•"/>
            </a:pPr>
            <a:r>
              <a:rPr lang="en-US" sz="2997">
                <a:solidFill>
                  <a:srgbClr val="FFFFFF"/>
                </a:solidFill>
                <a:latin typeface="Poppins Light"/>
              </a:rPr>
              <a:t>Project Scope</a:t>
            </a:r>
          </a:p>
          <a:p>
            <a:pPr>
              <a:lnSpc>
                <a:spcPts val="4196"/>
              </a:lnSpc>
            </a:pPr>
            <a:endParaRPr lang="en-US" sz="2997">
              <a:solidFill>
                <a:srgbClr val="FFFFFF"/>
              </a:solidFill>
              <a:latin typeface="Poppins Light"/>
            </a:endParaRPr>
          </a:p>
        </p:txBody>
      </p:sp>
      <p:sp>
        <p:nvSpPr>
          <p:cNvPr id="10" name="TextBox 10"/>
          <p:cNvSpPr txBox="1"/>
          <p:nvPr/>
        </p:nvSpPr>
        <p:spPr>
          <a:xfrm>
            <a:off x="9576466" y="4342065"/>
            <a:ext cx="738209" cy="3265534"/>
          </a:xfrm>
          <a:prstGeom prst="rect">
            <a:avLst/>
          </a:prstGeom>
        </p:spPr>
        <p:txBody>
          <a:bodyPr lIns="0" tIns="0" rIns="0" bIns="0" rtlCol="0" anchor="t">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 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7929848" y="2941300"/>
            <a:ext cx="2737667" cy="1078227"/>
            <a:chOff x="-18169" y="-62354"/>
            <a:chExt cx="721032" cy="283978"/>
          </a:xfrm>
        </p:grpSpPr>
        <p:sp>
          <p:nvSpPr>
            <p:cNvPr id="4" name="Freeform 4"/>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5" name="TextBox 5"/>
            <p:cNvSpPr txBox="1"/>
            <p:nvPr/>
          </p:nvSpPr>
          <p:spPr>
            <a:xfrm>
              <a:off x="-18169" y="-62354"/>
              <a:ext cx="702863" cy="283978"/>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rPr>
                <a:t>Definition</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984048" y="1533525"/>
            <a:ext cx="2623579"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CPU</a:t>
            </a:r>
          </a:p>
        </p:txBody>
      </p:sp>
      <p:sp>
        <p:nvSpPr>
          <p:cNvPr id="8" name="TextBox 8"/>
          <p:cNvSpPr txBox="1"/>
          <p:nvPr/>
        </p:nvSpPr>
        <p:spPr>
          <a:xfrm>
            <a:off x="7984048" y="3992734"/>
            <a:ext cx="8105145" cy="2215806"/>
          </a:xfrm>
          <a:prstGeom prst="rect">
            <a:avLst/>
          </a:prstGeom>
        </p:spPr>
        <p:txBody>
          <a:bodyPr lIns="0" tIns="0" rIns="0" bIns="0" rtlCol="0" anchor="t">
            <a:spAutoFit/>
          </a:bodyPr>
          <a:lstStyle/>
          <a:p>
            <a:pPr>
              <a:lnSpc>
                <a:spcPts val="2999"/>
              </a:lnSpc>
            </a:pPr>
            <a:r>
              <a:rPr lang="en-US" sz="1851">
                <a:solidFill>
                  <a:srgbClr val="FFFFFF"/>
                </a:solidFill>
                <a:latin typeface="Poppins Light"/>
              </a:rPr>
              <a:t>The central processing unit (CPU) stands as the cornerstone of a computer, assuming the pivotal responsibility of executing the instructions encapsulated within computer programs. Serving as the computational powerhouse, the CPU interprets and performs a series of commands, thereby orchestrating the seamless execution of a diverse array of tasks.</a:t>
            </a:r>
          </a:p>
        </p:txBody>
      </p:sp>
      <p:grpSp>
        <p:nvGrpSpPr>
          <p:cNvPr id="9" name="Group 9"/>
          <p:cNvGrpSpPr/>
          <p:nvPr/>
        </p:nvGrpSpPr>
        <p:grpSpPr>
          <a:xfrm>
            <a:off x="7847107" y="6131994"/>
            <a:ext cx="2805624" cy="1116799"/>
            <a:chOff x="0" y="-114934"/>
            <a:chExt cx="738930" cy="294137"/>
          </a:xfrm>
        </p:grpSpPr>
        <p:sp>
          <p:nvSpPr>
            <p:cNvPr id="10" name="Freeform 10"/>
            <p:cNvSpPr/>
            <p:nvPr/>
          </p:nvSpPr>
          <p:spPr>
            <a:xfrm>
              <a:off x="36067" y="-34539"/>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dirty="0"/>
            </a:p>
          </p:txBody>
        </p:sp>
        <p:sp>
          <p:nvSpPr>
            <p:cNvPr id="11" name="TextBox 11"/>
            <p:cNvSpPr txBox="1"/>
            <p:nvPr/>
          </p:nvSpPr>
          <p:spPr>
            <a:xfrm>
              <a:off x="0" y="-114934"/>
              <a:ext cx="702863" cy="294137"/>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rPr>
                <a:t>Function</a:t>
              </a:r>
            </a:p>
          </p:txBody>
        </p:sp>
      </p:grpSp>
      <p:sp>
        <p:nvSpPr>
          <p:cNvPr id="12" name="TextBox 12"/>
          <p:cNvSpPr txBox="1"/>
          <p:nvPr/>
        </p:nvSpPr>
        <p:spPr>
          <a:xfrm>
            <a:off x="7984048" y="7222325"/>
            <a:ext cx="8105145" cy="1472856"/>
          </a:xfrm>
          <a:prstGeom prst="rect">
            <a:avLst/>
          </a:prstGeom>
        </p:spPr>
        <p:txBody>
          <a:bodyPr lIns="0" tIns="0" rIns="0" bIns="0" rtlCol="0" anchor="t">
            <a:spAutoFit/>
          </a:bodyPr>
          <a:lstStyle/>
          <a:p>
            <a:pPr>
              <a:lnSpc>
                <a:spcPts val="2999"/>
              </a:lnSpc>
            </a:pPr>
            <a:r>
              <a:rPr lang="en-US" sz="1851">
                <a:solidFill>
                  <a:srgbClr val="FFFFFF"/>
                </a:solidFill>
                <a:latin typeface="Poppins Light"/>
              </a:rPr>
              <a:t>The CPU performs arithmetic and logic operations, manages data storage and retrieval, and controls input and output operations. It interprets and executes instructions from computer programs.</a:t>
            </a:r>
          </a:p>
          <a:p>
            <a:pPr>
              <a:lnSpc>
                <a:spcPts val="2999"/>
              </a:lnSpc>
            </a:pPr>
            <a:endParaRPr lang="en-US" sz="1851">
              <a:solidFill>
                <a:srgbClr val="FFFFFF"/>
              </a:solidFill>
              <a:latin typeface="Poppins Light"/>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962710" y="2938512"/>
            <a:ext cx="2690020" cy="1078227"/>
            <a:chOff x="-5620" y="-66164"/>
            <a:chExt cx="708483" cy="283978"/>
          </a:xfrm>
        </p:grpSpPr>
        <p:sp>
          <p:nvSpPr>
            <p:cNvPr id="3" name="Freeform 3"/>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4" name="TextBox 4"/>
            <p:cNvSpPr txBox="1"/>
            <p:nvPr/>
          </p:nvSpPr>
          <p:spPr>
            <a:xfrm>
              <a:off x="-5620" y="-66164"/>
              <a:ext cx="702863" cy="283978"/>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rPr>
                <a:t>Architecture</a:t>
              </a:r>
            </a:p>
          </p:txBody>
        </p:sp>
      </p:grpSp>
      <p:sp>
        <p:nvSpPr>
          <p:cNvPr id="5" name="Freeform 5"/>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984048" y="1533525"/>
            <a:ext cx="1952800"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CPU</a:t>
            </a:r>
          </a:p>
        </p:txBody>
      </p:sp>
      <p:sp>
        <p:nvSpPr>
          <p:cNvPr id="7" name="TextBox 7"/>
          <p:cNvSpPr txBox="1"/>
          <p:nvPr/>
        </p:nvSpPr>
        <p:spPr>
          <a:xfrm>
            <a:off x="7984048" y="3978171"/>
            <a:ext cx="8105145" cy="1844331"/>
          </a:xfrm>
          <a:prstGeom prst="rect">
            <a:avLst/>
          </a:prstGeom>
        </p:spPr>
        <p:txBody>
          <a:bodyPr lIns="0" tIns="0" rIns="0" bIns="0" rtlCol="0" anchor="t">
            <a:spAutoFit/>
          </a:bodyPr>
          <a:lstStyle/>
          <a:p>
            <a:pPr>
              <a:lnSpc>
                <a:spcPts val="2999"/>
              </a:lnSpc>
            </a:pPr>
            <a:r>
              <a:rPr lang="en-US" sz="1851">
                <a:solidFill>
                  <a:srgbClr val="FFFFFF"/>
                </a:solidFill>
                <a:latin typeface="Poppins Light"/>
              </a:rPr>
              <a:t>CPUs can have different architectures, such as CISC (Complex Instruction Set Computing) or RISC (Reduced Instruction Set Computing). These architectures determine how the CPU processes instructions.</a:t>
            </a:r>
          </a:p>
          <a:p>
            <a:pPr>
              <a:lnSpc>
                <a:spcPts val="2999"/>
              </a:lnSpc>
            </a:pPr>
            <a:endParaRPr lang="en-US" sz="1851">
              <a:solidFill>
                <a:srgbClr val="FFFFFF"/>
              </a:solidFill>
              <a:latin typeface="Poppins Light"/>
            </a:endParaRPr>
          </a:p>
        </p:txBody>
      </p:sp>
      <p:grpSp>
        <p:nvGrpSpPr>
          <p:cNvPr id="8" name="Group 8"/>
          <p:cNvGrpSpPr/>
          <p:nvPr/>
        </p:nvGrpSpPr>
        <p:grpSpPr>
          <a:xfrm>
            <a:off x="7962710" y="5592445"/>
            <a:ext cx="2690020" cy="1078227"/>
            <a:chOff x="-5620" y="-63328"/>
            <a:chExt cx="708483" cy="283978"/>
          </a:xfrm>
        </p:grpSpPr>
        <p:sp>
          <p:nvSpPr>
            <p:cNvPr id="9" name="Freeform 9"/>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10" name="TextBox 10"/>
            <p:cNvSpPr txBox="1"/>
            <p:nvPr/>
          </p:nvSpPr>
          <p:spPr>
            <a:xfrm>
              <a:off x="-5620" y="-63328"/>
              <a:ext cx="702863" cy="283978"/>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rPr>
                <a:t>Clock Speed</a:t>
              </a:r>
            </a:p>
          </p:txBody>
        </p:sp>
      </p:grpSp>
      <p:sp>
        <p:nvSpPr>
          <p:cNvPr id="11" name="TextBox 11"/>
          <p:cNvSpPr txBox="1"/>
          <p:nvPr/>
        </p:nvSpPr>
        <p:spPr>
          <a:xfrm>
            <a:off x="7984048" y="6607687"/>
            <a:ext cx="8105145" cy="1101381"/>
          </a:xfrm>
          <a:prstGeom prst="rect">
            <a:avLst/>
          </a:prstGeom>
        </p:spPr>
        <p:txBody>
          <a:bodyPr lIns="0" tIns="0" rIns="0" bIns="0" rtlCol="0" anchor="t">
            <a:spAutoFit/>
          </a:bodyPr>
          <a:lstStyle/>
          <a:p>
            <a:pPr>
              <a:lnSpc>
                <a:spcPts val="2999"/>
              </a:lnSpc>
            </a:pPr>
            <a:r>
              <a:rPr lang="en-US" sz="1851">
                <a:solidFill>
                  <a:srgbClr val="FFFFFF"/>
                </a:solidFill>
                <a:latin typeface="Poppins Light"/>
              </a:rPr>
              <a:t>The clock speed, measured in Hertz (Hz) or Gigahertz (GHz), indicates how quickly the CPU can execute instructions. Higher clock speeds generally result in faster performance.</a:t>
            </a:r>
          </a:p>
        </p:txBody>
      </p:sp>
      <p:grpSp>
        <p:nvGrpSpPr>
          <p:cNvPr id="12" name="Group 12"/>
          <p:cNvGrpSpPr/>
          <p:nvPr/>
        </p:nvGrpSpPr>
        <p:grpSpPr>
          <a:xfrm>
            <a:off x="-2162360" y="-1041900"/>
            <a:ext cx="8223089" cy="12370800"/>
            <a:chOff x="0" y="0"/>
            <a:chExt cx="2165752" cy="3258153"/>
          </a:xfrm>
        </p:grpSpPr>
        <p:sp>
          <p:nvSpPr>
            <p:cNvPr id="13" name="Freeform 13"/>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7696EB">
                <a:alpha val="40784"/>
              </a:srgbClr>
            </a:solidFill>
          </p:spPr>
          <p:txBody>
            <a:bodyPr/>
            <a:lstStyle/>
            <a:p>
              <a:endParaRPr lang="en-US"/>
            </a:p>
          </p:txBody>
        </p:sp>
        <p:sp>
          <p:nvSpPr>
            <p:cNvPr id="14" name="TextBox 14"/>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15" name="Freeform 15"/>
          <p:cNvSpPr/>
          <p:nvPr/>
        </p:nvSpPr>
        <p:spPr>
          <a:xfrm rot="-10800000">
            <a:off x="-4350146" y="882019"/>
            <a:ext cx="11313340" cy="6363754"/>
          </a:xfrm>
          <a:custGeom>
            <a:avLst/>
            <a:gdLst/>
            <a:ahLst/>
            <a:cxnLst/>
            <a:rect l="l" t="t" r="r" b="b"/>
            <a:pathLst>
              <a:path w="11313340" h="6363754">
                <a:moveTo>
                  <a:pt x="0" y="0"/>
                </a:moveTo>
                <a:lnTo>
                  <a:pt x="11313340" y="0"/>
                </a:lnTo>
                <a:lnTo>
                  <a:pt x="11313340" y="6363754"/>
                </a:lnTo>
                <a:lnTo>
                  <a:pt x="0" y="6363754"/>
                </a:lnTo>
                <a:lnTo>
                  <a:pt x="0" y="0"/>
                </a:lnTo>
                <a:close/>
              </a:path>
            </a:pathLst>
          </a:custGeom>
          <a:blipFill>
            <a:blip r:embed="rId3">
              <a:alphaModFix amt="53000"/>
            </a:blip>
            <a:stretch>
              <a:fillRect l="-60137" t="-51103" b="-51103"/>
            </a:stretch>
          </a:blipFill>
        </p:spPr>
        <p:txBody>
          <a:bodyPr/>
          <a:lstStyle/>
          <a:p>
            <a:endParaRPr lang="en-US"/>
          </a:p>
        </p:txBody>
      </p:sp>
      <p:sp>
        <p:nvSpPr>
          <p:cNvPr id="16" name="Freeform 16"/>
          <p:cNvSpPr/>
          <p:nvPr/>
        </p:nvSpPr>
        <p:spPr>
          <a:xfrm rot="5981493">
            <a:off x="-2018748" y="4309808"/>
            <a:ext cx="10051055" cy="3643507"/>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4"/>
            <a:stretch>
              <a:fillRect/>
            </a:stretch>
          </a:blipFill>
        </p:spPr>
        <p:txBody>
          <a:bodyPr/>
          <a:lstStyle/>
          <a:p>
            <a:endParaRPr lang="en-US"/>
          </a:p>
        </p:txBody>
      </p:sp>
      <p:sp>
        <p:nvSpPr>
          <p:cNvPr id="17" name="Freeform 17"/>
          <p:cNvSpPr/>
          <p:nvPr/>
        </p:nvSpPr>
        <p:spPr>
          <a:xfrm>
            <a:off x="14250987" y="8575843"/>
            <a:ext cx="6613789" cy="5640759"/>
          </a:xfrm>
          <a:custGeom>
            <a:avLst/>
            <a:gdLst/>
            <a:ahLst/>
            <a:cxnLst/>
            <a:rect l="l" t="t" r="r" b="b"/>
            <a:pathLst>
              <a:path w="6613789" h="5640759">
                <a:moveTo>
                  <a:pt x="0" y="0"/>
                </a:moveTo>
                <a:lnTo>
                  <a:pt x="6613789" y="0"/>
                </a:lnTo>
                <a:lnTo>
                  <a:pt x="6613789" y="5640759"/>
                </a:lnTo>
                <a:lnTo>
                  <a:pt x="0" y="5640759"/>
                </a:lnTo>
                <a:lnTo>
                  <a:pt x="0" y="0"/>
                </a:lnTo>
                <a:close/>
              </a:path>
            </a:pathLst>
          </a:custGeom>
          <a:blipFill>
            <a:blip r:embed="rId2"/>
            <a:stretch>
              <a:fillRect/>
            </a:stretch>
          </a:blipFill>
        </p:spPr>
        <p:txBody>
          <a:bodyPr/>
          <a:lstStyle/>
          <a:p>
            <a:endParaRPr lang="en-US"/>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8222735" y="1986196"/>
            <a:ext cx="8652476" cy="884858"/>
          </a:xfrm>
          <a:prstGeom prst="rect">
            <a:avLst/>
          </a:prstGeom>
        </p:spPr>
        <p:txBody>
          <a:bodyPr lIns="0" tIns="0" rIns="0" bIns="0" rtlCol="0" anchor="t">
            <a:spAutoFit/>
          </a:bodyPr>
          <a:lstStyle/>
          <a:p>
            <a:pPr marL="0" lvl="0" indent="0">
              <a:lnSpc>
                <a:spcPts val="6934"/>
              </a:lnSpc>
              <a:spcBef>
                <a:spcPct val="0"/>
              </a:spcBef>
            </a:pPr>
            <a:r>
              <a:rPr lang="en-US" sz="9631" dirty="0">
                <a:solidFill>
                  <a:schemeClr val="bg1"/>
                </a:solidFill>
                <a:latin typeface="Computer Says No"/>
              </a:rPr>
              <a:t>BLOCK</a:t>
            </a:r>
            <a:r>
              <a:rPr lang="en-US" sz="9631" dirty="0">
                <a:solidFill>
                  <a:srgbClr val="6866E1"/>
                </a:solidFill>
                <a:latin typeface="Computer Says No"/>
              </a:rPr>
              <a:t> </a:t>
            </a:r>
            <a:r>
              <a:rPr lang="en-US" sz="9631" dirty="0">
                <a:solidFill>
                  <a:schemeClr val="bg1"/>
                </a:solidFill>
                <a:latin typeface="Computer Says No"/>
              </a:rPr>
              <a:t>RAM MODULE</a:t>
            </a:r>
          </a:p>
        </p:txBody>
      </p:sp>
      <p:sp>
        <p:nvSpPr>
          <p:cNvPr id="3" name="TextBox 3"/>
          <p:cNvSpPr txBox="1"/>
          <p:nvPr/>
        </p:nvSpPr>
        <p:spPr>
          <a:xfrm>
            <a:off x="9035776" y="3313584"/>
            <a:ext cx="8223524" cy="1387004"/>
          </a:xfrm>
          <a:prstGeom prst="rect">
            <a:avLst/>
          </a:prstGeom>
        </p:spPr>
        <p:txBody>
          <a:bodyPr lIns="0" tIns="0" rIns="0" bIns="0" rtlCol="0" anchor="t">
            <a:spAutoFit/>
          </a:bodyPr>
          <a:lstStyle/>
          <a:p>
            <a:pPr>
              <a:lnSpc>
                <a:spcPts val="3729"/>
              </a:lnSpc>
            </a:pPr>
            <a:r>
              <a:rPr lang="en-US" sz="2301">
                <a:solidFill>
                  <a:srgbClr val="FFFFFF"/>
                </a:solidFill>
                <a:latin typeface="Poppins Light"/>
              </a:rPr>
              <a:t>The blram module is a simple block RAM module with read and write capabilities.</a:t>
            </a:r>
          </a:p>
          <a:p>
            <a:pPr>
              <a:lnSpc>
                <a:spcPts val="3729"/>
              </a:lnSpc>
            </a:pPr>
            <a:endParaRPr lang="en-US" sz="2301">
              <a:solidFill>
                <a:srgbClr val="FFFFFF"/>
              </a:solidFill>
              <a:latin typeface="Poppins Light"/>
            </a:endParaRPr>
          </a:p>
        </p:txBody>
      </p:sp>
      <p:sp>
        <p:nvSpPr>
          <p:cNvPr id="4" name="Freeform 4"/>
          <p:cNvSpPr/>
          <p:nvPr/>
        </p:nvSpPr>
        <p:spPr>
          <a:xfrm flipH="1">
            <a:off x="15740008" y="8337855"/>
            <a:ext cx="2547992" cy="1949145"/>
          </a:xfrm>
          <a:custGeom>
            <a:avLst/>
            <a:gdLst/>
            <a:ahLst/>
            <a:cxnLst/>
            <a:rect l="l" t="t" r="r" b="b"/>
            <a:pathLst>
              <a:path w="2547992" h="1949145">
                <a:moveTo>
                  <a:pt x="2547992" y="0"/>
                </a:moveTo>
                <a:lnTo>
                  <a:pt x="0" y="0"/>
                </a:lnTo>
                <a:lnTo>
                  <a:pt x="0" y="1949145"/>
                </a:lnTo>
                <a:lnTo>
                  <a:pt x="2547992" y="1949145"/>
                </a:lnTo>
                <a:lnTo>
                  <a:pt x="2547992" y="0"/>
                </a:lnTo>
                <a:close/>
              </a:path>
            </a:pathLst>
          </a:custGeom>
          <a:blipFill>
            <a:blip r:embed="rId2"/>
            <a:stretch>
              <a:fillRect/>
            </a:stretch>
          </a:blipFill>
        </p:spPr>
        <p:txBody>
          <a:bodyPr/>
          <a:lstStyle/>
          <a:p>
            <a:endParaRPr lang="en-US"/>
          </a:p>
        </p:txBody>
      </p:sp>
      <p:sp>
        <p:nvSpPr>
          <p:cNvPr id="5" name="Freeform 5"/>
          <p:cNvSpPr/>
          <p:nvPr/>
        </p:nvSpPr>
        <p:spPr>
          <a:xfrm>
            <a:off x="11146224"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dirty="0"/>
          </a:p>
        </p:txBody>
      </p:sp>
      <p:sp>
        <p:nvSpPr>
          <p:cNvPr id="6" name="Freeform 6"/>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US"/>
          </a:p>
        </p:txBody>
      </p:sp>
      <p:sp>
        <p:nvSpPr>
          <p:cNvPr id="7" name="Freeform 7"/>
          <p:cNvSpPr/>
          <p:nvPr/>
        </p:nvSpPr>
        <p:spPr>
          <a:xfrm rot="5400000">
            <a:off x="7741034" y="3418359"/>
            <a:ext cx="963401" cy="963401"/>
          </a:xfrm>
          <a:custGeom>
            <a:avLst/>
            <a:gdLst/>
            <a:ahLst/>
            <a:cxnLst/>
            <a:rect l="l" t="t" r="r" b="b"/>
            <a:pathLst>
              <a:path w="963401" h="963401">
                <a:moveTo>
                  <a:pt x="0" y="0"/>
                </a:moveTo>
                <a:lnTo>
                  <a:pt x="963401" y="0"/>
                </a:lnTo>
                <a:lnTo>
                  <a:pt x="963401" y="963400"/>
                </a:lnTo>
                <a:lnTo>
                  <a:pt x="0" y="963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5400000">
            <a:off x="7741034" y="5180939"/>
            <a:ext cx="963401" cy="963401"/>
          </a:xfrm>
          <a:custGeom>
            <a:avLst/>
            <a:gdLst/>
            <a:ahLst/>
            <a:cxnLst/>
            <a:rect l="l" t="t" r="r" b="b"/>
            <a:pathLst>
              <a:path w="963401" h="963401">
                <a:moveTo>
                  <a:pt x="0" y="0"/>
                </a:moveTo>
                <a:lnTo>
                  <a:pt x="963401" y="0"/>
                </a:lnTo>
                <a:lnTo>
                  <a:pt x="963401" y="963401"/>
                </a:lnTo>
                <a:lnTo>
                  <a:pt x="0" y="963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9" name="Freeform 9"/>
          <p:cNvSpPr/>
          <p:nvPr/>
        </p:nvSpPr>
        <p:spPr>
          <a:xfrm rot="5400000">
            <a:off x="7741034" y="6917050"/>
            <a:ext cx="963401" cy="963401"/>
          </a:xfrm>
          <a:custGeom>
            <a:avLst/>
            <a:gdLst/>
            <a:ahLst/>
            <a:cxnLst/>
            <a:rect l="l" t="t" r="r" b="b"/>
            <a:pathLst>
              <a:path w="963401" h="963401">
                <a:moveTo>
                  <a:pt x="0" y="0"/>
                </a:moveTo>
                <a:lnTo>
                  <a:pt x="963401" y="0"/>
                </a:lnTo>
                <a:lnTo>
                  <a:pt x="963401" y="963401"/>
                </a:lnTo>
                <a:lnTo>
                  <a:pt x="0" y="963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273220" y="3580570"/>
            <a:ext cx="7134440" cy="4277300"/>
          </a:xfrm>
          <a:custGeom>
            <a:avLst/>
            <a:gdLst/>
            <a:ahLst/>
            <a:cxnLst/>
            <a:rect l="l" t="t" r="r" b="b"/>
            <a:pathLst>
              <a:path w="7134440" h="4277300">
                <a:moveTo>
                  <a:pt x="0" y="0"/>
                </a:moveTo>
                <a:lnTo>
                  <a:pt x="7134439" y="0"/>
                </a:lnTo>
                <a:lnTo>
                  <a:pt x="7134439" y="4277299"/>
                </a:lnTo>
                <a:lnTo>
                  <a:pt x="0" y="4277299"/>
                </a:lnTo>
                <a:lnTo>
                  <a:pt x="0" y="0"/>
                </a:lnTo>
                <a:close/>
              </a:path>
            </a:pathLst>
          </a:custGeom>
          <a:blipFill>
            <a:blip r:embed="rId7"/>
            <a:stretch>
              <a:fillRect l="-1395" r="-3788"/>
            </a:stretch>
          </a:blipFill>
        </p:spPr>
        <p:txBody>
          <a:bodyPr/>
          <a:lstStyle/>
          <a:p>
            <a:endParaRPr lang="en-US"/>
          </a:p>
        </p:txBody>
      </p:sp>
      <p:sp>
        <p:nvSpPr>
          <p:cNvPr id="11" name="TextBox 11"/>
          <p:cNvSpPr txBox="1"/>
          <p:nvPr/>
        </p:nvSpPr>
        <p:spPr>
          <a:xfrm>
            <a:off x="7933662" y="3615222"/>
            <a:ext cx="564301"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01</a:t>
            </a:r>
          </a:p>
        </p:txBody>
      </p:sp>
      <p:sp>
        <p:nvSpPr>
          <p:cNvPr id="12" name="TextBox 12"/>
          <p:cNvSpPr txBox="1"/>
          <p:nvPr/>
        </p:nvSpPr>
        <p:spPr>
          <a:xfrm>
            <a:off x="7991828" y="5406344"/>
            <a:ext cx="464344"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02</a:t>
            </a:r>
          </a:p>
        </p:txBody>
      </p:sp>
      <p:sp>
        <p:nvSpPr>
          <p:cNvPr id="13" name="TextBox 13"/>
          <p:cNvSpPr txBox="1"/>
          <p:nvPr/>
        </p:nvSpPr>
        <p:spPr>
          <a:xfrm>
            <a:off x="9035776" y="5132744"/>
            <a:ext cx="8223524" cy="1387004"/>
          </a:xfrm>
          <a:prstGeom prst="rect">
            <a:avLst/>
          </a:prstGeom>
        </p:spPr>
        <p:txBody>
          <a:bodyPr lIns="0" tIns="0" rIns="0" bIns="0" rtlCol="0" anchor="t">
            <a:spAutoFit/>
          </a:bodyPr>
          <a:lstStyle/>
          <a:p>
            <a:pPr>
              <a:lnSpc>
                <a:spcPts val="3729"/>
              </a:lnSpc>
            </a:pPr>
            <a:r>
              <a:rPr lang="en-US" sz="2301">
                <a:solidFill>
                  <a:srgbClr val="FFFFFF"/>
                </a:solidFill>
                <a:latin typeface="Poppins Light"/>
              </a:rPr>
              <a:t>It includes parameters for SIZE (address width), DEPTH (depth of the memory), and TEST_CASE.</a:t>
            </a:r>
          </a:p>
          <a:p>
            <a:pPr>
              <a:lnSpc>
                <a:spcPts val="3729"/>
              </a:lnSpc>
            </a:pPr>
            <a:endParaRPr lang="en-US" sz="2301">
              <a:solidFill>
                <a:srgbClr val="FFFFFF"/>
              </a:solidFill>
              <a:latin typeface="Poppins Light"/>
            </a:endParaRPr>
          </a:p>
        </p:txBody>
      </p:sp>
      <p:sp>
        <p:nvSpPr>
          <p:cNvPr id="14" name="TextBox 14"/>
          <p:cNvSpPr txBox="1"/>
          <p:nvPr/>
        </p:nvSpPr>
        <p:spPr>
          <a:xfrm>
            <a:off x="7989298" y="7080433"/>
            <a:ext cx="466874" cy="550909"/>
          </a:xfrm>
          <a:prstGeom prst="rect">
            <a:avLst/>
          </a:prstGeom>
        </p:spPr>
        <p:txBody>
          <a:bodyPr lIns="0" tIns="0" rIns="0" bIns="0" rtlCol="0" anchor="t">
            <a:spAutoFit/>
          </a:bodyPr>
          <a:lstStyle/>
          <a:p>
            <a:pPr algn="ctr">
              <a:lnSpc>
                <a:spcPts val="4284"/>
              </a:lnSpc>
              <a:spcBef>
                <a:spcPct val="0"/>
              </a:spcBef>
            </a:pPr>
            <a:r>
              <a:rPr lang="en-US" sz="3060">
                <a:solidFill>
                  <a:srgbClr val="FFFFFF"/>
                </a:solidFill>
                <a:latin typeface="Poppins Light"/>
              </a:rPr>
              <a:t>03</a:t>
            </a:r>
          </a:p>
        </p:txBody>
      </p:sp>
      <p:sp>
        <p:nvSpPr>
          <p:cNvPr id="15" name="TextBox 15"/>
          <p:cNvSpPr txBox="1"/>
          <p:nvPr/>
        </p:nvSpPr>
        <p:spPr>
          <a:xfrm>
            <a:off x="9035776" y="6812275"/>
            <a:ext cx="8223524" cy="1855341"/>
          </a:xfrm>
          <a:prstGeom prst="rect">
            <a:avLst/>
          </a:prstGeom>
        </p:spPr>
        <p:txBody>
          <a:bodyPr lIns="0" tIns="0" rIns="0" bIns="0" rtlCol="0" anchor="t">
            <a:spAutoFit/>
          </a:bodyPr>
          <a:lstStyle/>
          <a:p>
            <a:pPr>
              <a:lnSpc>
                <a:spcPts val="3729"/>
              </a:lnSpc>
            </a:pPr>
            <a:r>
              <a:rPr lang="en-US" sz="2301">
                <a:solidFill>
                  <a:srgbClr val="FFFFFF"/>
                </a:solidFill>
                <a:latin typeface="Poppins Light"/>
              </a:rPr>
              <a:t>It has input and output ports for clock (clk), reset (rst), write enable (i_we), address (i_addr), input data (i_ram_data_in), and output data (o_ram_data_out).</a:t>
            </a:r>
          </a:p>
          <a:p>
            <a:pPr>
              <a:lnSpc>
                <a:spcPts val="3729"/>
              </a:lnSpc>
            </a:pPr>
            <a:endParaRPr lang="en-US" sz="2301">
              <a:solidFill>
                <a:srgbClr val="FFFFFF"/>
              </a:solidFill>
              <a:latin typeface="Poppins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8222735" y="1986196"/>
            <a:ext cx="8652476" cy="884858"/>
          </a:xfrm>
          <a:prstGeom prst="rect">
            <a:avLst/>
          </a:prstGeom>
        </p:spPr>
        <p:txBody>
          <a:bodyPr lIns="0" tIns="0" rIns="0" bIns="0" rtlCol="0" anchor="t">
            <a:spAutoFit/>
          </a:bodyPr>
          <a:lstStyle/>
          <a:p>
            <a:pPr marL="0" lvl="0" indent="0">
              <a:lnSpc>
                <a:spcPts val="6934"/>
              </a:lnSpc>
              <a:spcBef>
                <a:spcPct val="0"/>
              </a:spcBef>
            </a:pPr>
            <a:r>
              <a:rPr lang="en-US" sz="9631" dirty="0">
                <a:solidFill>
                  <a:schemeClr val="bg1"/>
                </a:solidFill>
                <a:latin typeface="Computer Says No"/>
              </a:rPr>
              <a:t>BLOCK RAM MODULE</a:t>
            </a:r>
          </a:p>
        </p:txBody>
      </p:sp>
      <p:sp>
        <p:nvSpPr>
          <p:cNvPr id="3" name="TextBox 3"/>
          <p:cNvSpPr txBox="1"/>
          <p:nvPr/>
        </p:nvSpPr>
        <p:spPr>
          <a:xfrm>
            <a:off x="8920785" y="3313584"/>
            <a:ext cx="8223524" cy="1387004"/>
          </a:xfrm>
          <a:prstGeom prst="rect">
            <a:avLst/>
          </a:prstGeom>
        </p:spPr>
        <p:txBody>
          <a:bodyPr lIns="0" tIns="0" rIns="0" bIns="0" rtlCol="0" anchor="t">
            <a:spAutoFit/>
          </a:bodyPr>
          <a:lstStyle/>
          <a:p>
            <a:pPr>
              <a:lnSpc>
                <a:spcPts val="3729"/>
              </a:lnSpc>
            </a:pPr>
            <a:r>
              <a:rPr lang="en-US" sz="2301">
                <a:solidFill>
                  <a:srgbClr val="FFFFFF"/>
                </a:solidFill>
                <a:latin typeface="Poppins Light"/>
              </a:rPr>
              <a:t>The module contains a memory array (memory) to store data.</a:t>
            </a:r>
          </a:p>
          <a:p>
            <a:pPr>
              <a:lnSpc>
                <a:spcPts val="3729"/>
              </a:lnSpc>
            </a:pPr>
            <a:endParaRPr lang="en-US" sz="2301">
              <a:solidFill>
                <a:srgbClr val="FFFFFF"/>
              </a:solidFill>
              <a:latin typeface="Poppins Light"/>
            </a:endParaRPr>
          </a:p>
        </p:txBody>
      </p:sp>
      <p:sp>
        <p:nvSpPr>
          <p:cNvPr id="4" name="Freeform 4"/>
          <p:cNvSpPr/>
          <p:nvPr/>
        </p:nvSpPr>
        <p:spPr>
          <a:xfrm>
            <a:off x="11146224"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5" name="Freeform 5"/>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txBody>
          <a:bodyPr/>
          <a:lstStyle/>
          <a:p>
            <a:endParaRPr lang="en-US"/>
          </a:p>
        </p:txBody>
      </p:sp>
      <p:sp>
        <p:nvSpPr>
          <p:cNvPr id="6" name="Freeform 6"/>
          <p:cNvSpPr/>
          <p:nvPr/>
        </p:nvSpPr>
        <p:spPr>
          <a:xfrm rot="5400000">
            <a:off x="7741034" y="3418359"/>
            <a:ext cx="963401" cy="963401"/>
          </a:xfrm>
          <a:custGeom>
            <a:avLst/>
            <a:gdLst/>
            <a:ahLst/>
            <a:cxnLst/>
            <a:rect l="l" t="t" r="r" b="b"/>
            <a:pathLst>
              <a:path w="963401" h="963401">
                <a:moveTo>
                  <a:pt x="0" y="0"/>
                </a:moveTo>
                <a:lnTo>
                  <a:pt x="963401" y="0"/>
                </a:lnTo>
                <a:lnTo>
                  <a:pt x="963401" y="963400"/>
                </a:lnTo>
                <a:lnTo>
                  <a:pt x="0" y="963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a:off x="7741034" y="5143500"/>
            <a:ext cx="963401" cy="963401"/>
          </a:xfrm>
          <a:custGeom>
            <a:avLst/>
            <a:gdLst/>
            <a:ahLst/>
            <a:cxnLst/>
            <a:rect l="l" t="t" r="r" b="b"/>
            <a:pathLst>
              <a:path w="963401" h="963401">
                <a:moveTo>
                  <a:pt x="0" y="0"/>
                </a:moveTo>
                <a:lnTo>
                  <a:pt x="963401" y="0"/>
                </a:lnTo>
                <a:lnTo>
                  <a:pt x="963401" y="963401"/>
                </a:lnTo>
                <a:lnTo>
                  <a:pt x="0" y="9634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73220" y="3580570"/>
            <a:ext cx="7134440" cy="4277300"/>
          </a:xfrm>
          <a:custGeom>
            <a:avLst/>
            <a:gdLst/>
            <a:ahLst/>
            <a:cxnLst/>
            <a:rect l="l" t="t" r="r" b="b"/>
            <a:pathLst>
              <a:path w="7134440" h="4277300">
                <a:moveTo>
                  <a:pt x="0" y="0"/>
                </a:moveTo>
                <a:lnTo>
                  <a:pt x="7134439" y="0"/>
                </a:lnTo>
                <a:lnTo>
                  <a:pt x="7134439" y="4277299"/>
                </a:lnTo>
                <a:lnTo>
                  <a:pt x="0" y="4277299"/>
                </a:lnTo>
                <a:lnTo>
                  <a:pt x="0" y="0"/>
                </a:lnTo>
                <a:close/>
              </a:path>
            </a:pathLst>
          </a:custGeom>
          <a:blipFill>
            <a:blip r:embed="rId6"/>
            <a:stretch>
              <a:fillRect l="-1395" r="-3788"/>
            </a:stretch>
          </a:blipFill>
        </p:spPr>
        <p:txBody>
          <a:bodyPr/>
          <a:lstStyle/>
          <a:p>
            <a:endParaRPr lang="en-US"/>
          </a:p>
        </p:txBody>
      </p:sp>
      <p:sp>
        <p:nvSpPr>
          <p:cNvPr id="9" name="TextBox 9"/>
          <p:cNvSpPr txBox="1"/>
          <p:nvPr/>
        </p:nvSpPr>
        <p:spPr>
          <a:xfrm>
            <a:off x="7967718" y="3614117"/>
            <a:ext cx="478482"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04</a:t>
            </a:r>
          </a:p>
        </p:txBody>
      </p:sp>
      <p:sp>
        <p:nvSpPr>
          <p:cNvPr id="10" name="TextBox 10"/>
          <p:cNvSpPr txBox="1"/>
          <p:nvPr/>
        </p:nvSpPr>
        <p:spPr>
          <a:xfrm>
            <a:off x="7933143" y="5363461"/>
            <a:ext cx="551279"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05</a:t>
            </a:r>
          </a:p>
        </p:txBody>
      </p:sp>
      <p:sp>
        <p:nvSpPr>
          <p:cNvPr id="11" name="TextBox 11"/>
          <p:cNvSpPr txBox="1"/>
          <p:nvPr/>
        </p:nvSpPr>
        <p:spPr>
          <a:xfrm>
            <a:off x="8920785" y="5038725"/>
            <a:ext cx="8223524" cy="1855341"/>
          </a:xfrm>
          <a:prstGeom prst="rect">
            <a:avLst/>
          </a:prstGeom>
        </p:spPr>
        <p:txBody>
          <a:bodyPr lIns="0" tIns="0" rIns="0" bIns="0" rtlCol="0" anchor="t">
            <a:spAutoFit/>
          </a:bodyPr>
          <a:lstStyle/>
          <a:p>
            <a:pPr>
              <a:lnSpc>
                <a:spcPts val="3729"/>
              </a:lnSpc>
            </a:pPr>
            <a:r>
              <a:rPr lang="en-US" sz="2301" dirty="0">
                <a:solidFill>
                  <a:srgbClr val="FFFFFF"/>
                </a:solidFill>
                <a:latin typeface="Poppins Light"/>
              </a:rPr>
              <a:t>The always block is triggered on the positive edge of the clock. It performs read and write operations based on the inputs.</a:t>
            </a:r>
          </a:p>
          <a:p>
            <a:pPr>
              <a:lnSpc>
                <a:spcPts val="3729"/>
              </a:lnSpc>
            </a:pPr>
            <a:endParaRPr lang="en-US" sz="2301" dirty="0">
              <a:solidFill>
                <a:srgbClr val="FFFFFF"/>
              </a:solidFill>
              <a:latin typeface="Poppins Light"/>
            </a:endParaRPr>
          </a:p>
        </p:txBody>
      </p:sp>
      <p:sp>
        <p:nvSpPr>
          <p:cNvPr id="12" name="TextBox 12"/>
          <p:cNvSpPr txBox="1"/>
          <p:nvPr/>
        </p:nvSpPr>
        <p:spPr>
          <a:xfrm>
            <a:off x="8944960" y="6921824"/>
            <a:ext cx="8223524" cy="738664"/>
          </a:xfrm>
          <a:prstGeom prst="rect">
            <a:avLst/>
          </a:prstGeom>
        </p:spPr>
        <p:txBody>
          <a:bodyPr lIns="0" tIns="0" rIns="0" bIns="0" rtlCol="0" anchor="t">
            <a:spAutoFit/>
          </a:bodyPr>
          <a:lstStyle/>
          <a:p>
            <a:r>
              <a:rPr lang="en-US" sz="2400" dirty="0">
                <a:solidFill>
                  <a:schemeClr val="bg1"/>
                </a:solidFill>
                <a:latin typeface="Poppins Light" panose="00000400000000000000" pitchFamily="2" charset="0"/>
                <a:cs typeface="Poppins Light" panose="00000400000000000000" pitchFamily="2" charset="0"/>
              </a:rPr>
              <a:t>The initial block initializes the memory based on the chosen TEST_CASE</a:t>
            </a:r>
          </a:p>
        </p:txBody>
      </p:sp>
      <p:sp>
        <p:nvSpPr>
          <p:cNvPr id="13" name="Freeform 13"/>
          <p:cNvSpPr/>
          <p:nvPr/>
        </p:nvSpPr>
        <p:spPr>
          <a:xfrm rot="5400000">
            <a:off x="7741034" y="6917050"/>
            <a:ext cx="963401" cy="963401"/>
          </a:xfrm>
          <a:custGeom>
            <a:avLst/>
            <a:gdLst/>
            <a:ahLst/>
            <a:cxnLst/>
            <a:rect l="l" t="t" r="r" b="b"/>
            <a:pathLst>
              <a:path w="963401" h="963401">
                <a:moveTo>
                  <a:pt x="0" y="0"/>
                </a:moveTo>
                <a:lnTo>
                  <a:pt x="963401" y="0"/>
                </a:lnTo>
                <a:lnTo>
                  <a:pt x="963401" y="963401"/>
                </a:lnTo>
                <a:lnTo>
                  <a:pt x="0" y="9634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7981559" y="7137011"/>
            <a:ext cx="502863"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06</a:t>
            </a:r>
          </a:p>
        </p:txBody>
      </p:sp>
      <p:sp>
        <p:nvSpPr>
          <p:cNvPr id="15" name="Freeform 15"/>
          <p:cNvSpPr/>
          <p:nvPr/>
        </p:nvSpPr>
        <p:spPr>
          <a:xfrm flipH="1">
            <a:off x="15740008" y="8337855"/>
            <a:ext cx="2547992" cy="1949145"/>
          </a:xfrm>
          <a:custGeom>
            <a:avLst/>
            <a:gdLst/>
            <a:ahLst/>
            <a:cxnLst/>
            <a:rect l="l" t="t" r="r" b="b"/>
            <a:pathLst>
              <a:path w="2547992" h="1949145">
                <a:moveTo>
                  <a:pt x="2547992" y="0"/>
                </a:moveTo>
                <a:lnTo>
                  <a:pt x="0" y="0"/>
                </a:lnTo>
                <a:lnTo>
                  <a:pt x="0" y="1949145"/>
                </a:lnTo>
                <a:lnTo>
                  <a:pt x="2547992" y="1949145"/>
                </a:lnTo>
                <a:lnTo>
                  <a:pt x="2547992"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13401172" y="3960100"/>
            <a:ext cx="4886828" cy="7749884"/>
          </a:xfrm>
          <a:custGeom>
            <a:avLst/>
            <a:gdLst/>
            <a:ahLst/>
            <a:cxnLst/>
            <a:rect l="l" t="t" r="r" b="b"/>
            <a:pathLst>
              <a:path w="4886828" h="7749884">
                <a:moveTo>
                  <a:pt x="0" y="0"/>
                </a:moveTo>
                <a:lnTo>
                  <a:pt x="4886828" y="0"/>
                </a:lnTo>
                <a:lnTo>
                  <a:pt x="4886828" y="7749884"/>
                </a:lnTo>
                <a:lnTo>
                  <a:pt x="0" y="7749884"/>
                </a:lnTo>
                <a:lnTo>
                  <a:pt x="0" y="0"/>
                </a:lnTo>
                <a:close/>
              </a:path>
            </a:pathLst>
          </a:custGeom>
          <a:blipFill>
            <a:blip r:embed="rId3"/>
            <a:stretch>
              <a:fillRect l="-88" r="-88"/>
            </a:stretch>
          </a:blipFill>
        </p:spPr>
        <p:txBody>
          <a:bodyPr/>
          <a:lstStyle/>
          <a:p>
            <a:endParaRPr lang="en-US"/>
          </a:p>
        </p:txBody>
      </p:sp>
      <p:sp>
        <p:nvSpPr>
          <p:cNvPr id="4" name="Freeform 4"/>
          <p:cNvSpPr/>
          <p:nvPr/>
        </p:nvSpPr>
        <p:spPr>
          <a:xfrm>
            <a:off x="0" y="0"/>
            <a:ext cx="5695942" cy="10402492"/>
          </a:xfrm>
          <a:custGeom>
            <a:avLst/>
            <a:gdLst/>
            <a:ahLst/>
            <a:cxnLst/>
            <a:rect l="l" t="t" r="r" b="b"/>
            <a:pathLst>
              <a:path w="5695942" h="10402492">
                <a:moveTo>
                  <a:pt x="0" y="0"/>
                </a:moveTo>
                <a:lnTo>
                  <a:pt x="5695942" y="0"/>
                </a:lnTo>
                <a:lnTo>
                  <a:pt x="5695942" y="10402492"/>
                </a:lnTo>
                <a:lnTo>
                  <a:pt x="0" y="1040249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6809212" y="743652"/>
            <a:ext cx="5155073" cy="820738"/>
          </a:xfrm>
          <a:prstGeom prst="rect">
            <a:avLst/>
          </a:prstGeom>
        </p:spPr>
        <p:txBody>
          <a:bodyPr lIns="0" tIns="0" rIns="0" bIns="0" rtlCol="0" anchor="t">
            <a:spAutoFit/>
          </a:bodyPr>
          <a:lstStyle/>
          <a:p>
            <a:pPr marL="0" lvl="0" indent="0">
              <a:lnSpc>
                <a:spcPts val="6427"/>
              </a:lnSpc>
              <a:spcBef>
                <a:spcPct val="0"/>
              </a:spcBef>
            </a:pPr>
            <a:r>
              <a:rPr lang="en-US" sz="8926" dirty="0">
                <a:solidFill>
                  <a:schemeClr val="bg1"/>
                </a:solidFill>
                <a:latin typeface="Computer Says No"/>
              </a:rPr>
              <a:t>FBU-CPU MODULE</a:t>
            </a:r>
          </a:p>
        </p:txBody>
      </p:sp>
      <p:sp>
        <p:nvSpPr>
          <p:cNvPr id="6" name="TextBox 6"/>
          <p:cNvSpPr txBox="1"/>
          <p:nvPr/>
        </p:nvSpPr>
        <p:spPr>
          <a:xfrm>
            <a:off x="7664891" y="2266351"/>
            <a:ext cx="6004105" cy="1029589"/>
          </a:xfrm>
          <a:prstGeom prst="rect">
            <a:avLst/>
          </a:prstGeom>
        </p:spPr>
        <p:txBody>
          <a:bodyPr lIns="0" tIns="0" rIns="0" bIns="0" rtlCol="0" anchor="t">
            <a:spAutoFit/>
          </a:bodyPr>
          <a:lstStyle/>
          <a:p>
            <a:pPr>
              <a:lnSpc>
                <a:spcPts val="2732"/>
              </a:lnSpc>
            </a:pPr>
            <a:r>
              <a:rPr lang="en-US" sz="1687">
                <a:solidFill>
                  <a:srgbClr val="FFFFFF"/>
                </a:solidFill>
                <a:latin typeface="Poppins Light"/>
              </a:rPr>
              <a:t>The fb_cpu module represents a simple microprocessor with an instruction set.</a:t>
            </a:r>
          </a:p>
          <a:p>
            <a:pPr>
              <a:lnSpc>
                <a:spcPts val="2732"/>
              </a:lnSpc>
            </a:pPr>
            <a:endParaRPr lang="en-US" sz="1687">
              <a:solidFill>
                <a:srgbClr val="FFFFFF"/>
              </a:solidFill>
              <a:latin typeface="Poppins Light"/>
            </a:endParaRPr>
          </a:p>
        </p:txBody>
      </p:sp>
      <p:sp>
        <p:nvSpPr>
          <p:cNvPr id="7" name="TextBox 7"/>
          <p:cNvSpPr txBox="1"/>
          <p:nvPr/>
        </p:nvSpPr>
        <p:spPr>
          <a:xfrm>
            <a:off x="9144000" y="3764121"/>
            <a:ext cx="5359782" cy="9102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It includes parameters for ADDRESS_WIDTH and DATA_WIDTH.</a:t>
            </a:r>
          </a:p>
          <a:p>
            <a:pPr>
              <a:lnSpc>
                <a:spcPts val="2439"/>
              </a:lnSpc>
            </a:pPr>
            <a:endParaRPr lang="en-US" sz="1505">
              <a:solidFill>
                <a:srgbClr val="FFFFFF"/>
              </a:solidFill>
              <a:latin typeface="Poppins Light"/>
            </a:endParaRPr>
          </a:p>
        </p:txBody>
      </p:sp>
      <p:sp>
        <p:nvSpPr>
          <p:cNvPr id="8" name="TextBox 8"/>
          <p:cNvSpPr txBox="1"/>
          <p:nvPr/>
        </p:nvSpPr>
        <p:spPr>
          <a:xfrm>
            <a:off x="9144000" y="6686557"/>
            <a:ext cx="5359782" cy="15198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The module has input and output ports for clock (clk), reset (rst), memory data in (MDRIn), RAM write enable (RAMWr), memory address (MAR), memory data out (MDROut), and program counter (PC).</a:t>
            </a:r>
          </a:p>
          <a:p>
            <a:pPr>
              <a:lnSpc>
                <a:spcPts val="2439"/>
              </a:lnSpc>
            </a:pPr>
            <a:endParaRPr lang="en-US" sz="1505">
              <a:solidFill>
                <a:srgbClr val="FFFFFF"/>
              </a:solidFill>
              <a:latin typeface="Poppins Light"/>
            </a:endParaRPr>
          </a:p>
        </p:txBody>
      </p:sp>
      <p:sp>
        <p:nvSpPr>
          <p:cNvPr id="9" name="TextBox 9"/>
          <p:cNvSpPr txBox="1"/>
          <p:nvPr/>
        </p:nvSpPr>
        <p:spPr>
          <a:xfrm>
            <a:off x="7596608" y="5433385"/>
            <a:ext cx="5359782" cy="9102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The module contains internal registers (IR, PC, ACC) and a state machine (state).</a:t>
            </a:r>
          </a:p>
          <a:p>
            <a:pPr>
              <a:lnSpc>
                <a:spcPts val="2439"/>
              </a:lnSpc>
            </a:pPr>
            <a:endParaRPr lang="en-US" sz="1505">
              <a:solidFill>
                <a:srgbClr val="FFFFFF"/>
              </a:solidFill>
              <a:latin typeface="Poppins Light"/>
            </a:endParaRPr>
          </a:p>
        </p:txBody>
      </p:sp>
      <p:sp>
        <p:nvSpPr>
          <p:cNvPr id="10" name="Freeform 10"/>
          <p:cNvSpPr/>
          <p:nvPr/>
        </p:nvSpPr>
        <p:spPr>
          <a:xfrm rot="5400000">
            <a:off x="6327512" y="2332540"/>
            <a:ext cx="963401" cy="963401"/>
          </a:xfrm>
          <a:custGeom>
            <a:avLst/>
            <a:gdLst/>
            <a:ahLst/>
            <a:cxnLst/>
            <a:rect l="l" t="t" r="r" b="b"/>
            <a:pathLst>
              <a:path w="963401" h="963401">
                <a:moveTo>
                  <a:pt x="0" y="0"/>
                </a:moveTo>
                <a:lnTo>
                  <a:pt x="963401" y="0"/>
                </a:lnTo>
                <a:lnTo>
                  <a:pt x="963401" y="963400"/>
                </a:lnTo>
                <a:lnTo>
                  <a:pt x="0" y="963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rot="5400000">
            <a:off x="7345814" y="3710992"/>
            <a:ext cx="963401" cy="963401"/>
          </a:xfrm>
          <a:custGeom>
            <a:avLst/>
            <a:gdLst/>
            <a:ahLst/>
            <a:cxnLst/>
            <a:rect l="l" t="t" r="r" b="b"/>
            <a:pathLst>
              <a:path w="963401" h="963401">
                <a:moveTo>
                  <a:pt x="0" y="0"/>
                </a:moveTo>
                <a:lnTo>
                  <a:pt x="963401" y="0"/>
                </a:lnTo>
                <a:lnTo>
                  <a:pt x="963401" y="963401"/>
                </a:lnTo>
                <a:lnTo>
                  <a:pt x="0" y="963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5400000">
            <a:off x="6327512" y="5380256"/>
            <a:ext cx="963401" cy="963401"/>
          </a:xfrm>
          <a:custGeom>
            <a:avLst/>
            <a:gdLst/>
            <a:ahLst/>
            <a:cxnLst/>
            <a:rect l="l" t="t" r="r" b="b"/>
            <a:pathLst>
              <a:path w="963401" h="963401">
                <a:moveTo>
                  <a:pt x="0" y="0"/>
                </a:moveTo>
                <a:lnTo>
                  <a:pt x="963401" y="0"/>
                </a:lnTo>
                <a:lnTo>
                  <a:pt x="963401" y="963401"/>
                </a:lnTo>
                <a:lnTo>
                  <a:pt x="0" y="963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6559986" y="2568472"/>
            <a:ext cx="498449"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01</a:t>
            </a:r>
          </a:p>
        </p:txBody>
      </p:sp>
      <p:sp>
        <p:nvSpPr>
          <p:cNvPr id="14" name="TextBox 14"/>
          <p:cNvSpPr txBox="1"/>
          <p:nvPr/>
        </p:nvSpPr>
        <p:spPr>
          <a:xfrm>
            <a:off x="7549118" y="3930953"/>
            <a:ext cx="556792"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02</a:t>
            </a:r>
          </a:p>
        </p:txBody>
      </p:sp>
      <p:sp>
        <p:nvSpPr>
          <p:cNvPr id="15" name="TextBox 15"/>
          <p:cNvSpPr txBox="1"/>
          <p:nvPr/>
        </p:nvSpPr>
        <p:spPr>
          <a:xfrm>
            <a:off x="6575774" y="5586501"/>
            <a:ext cx="466874" cy="550909"/>
          </a:xfrm>
          <a:prstGeom prst="rect">
            <a:avLst/>
          </a:prstGeom>
        </p:spPr>
        <p:txBody>
          <a:bodyPr lIns="0" tIns="0" rIns="0" bIns="0" rtlCol="0" anchor="t">
            <a:spAutoFit/>
          </a:bodyPr>
          <a:lstStyle/>
          <a:p>
            <a:pPr algn="ctr">
              <a:lnSpc>
                <a:spcPts val="4284"/>
              </a:lnSpc>
              <a:spcBef>
                <a:spcPct val="0"/>
              </a:spcBef>
            </a:pPr>
            <a:r>
              <a:rPr lang="en-US" sz="3060" dirty="0">
                <a:solidFill>
                  <a:srgbClr val="FFFFFF"/>
                </a:solidFill>
                <a:latin typeface="Poppins Light"/>
              </a:rPr>
              <a:t>03</a:t>
            </a:r>
          </a:p>
        </p:txBody>
      </p:sp>
      <p:sp>
        <p:nvSpPr>
          <p:cNvPr id="16" name="Freeform 16"/>
          <p:cNvSpPr/>
          <p:nvPr/>
        </p:nvSpPr>
        <p:spPr>
          <a:xfrm rot="5400000">
            <a:off x="7290913" y="6762757"/>
            <a:ext cx="963401" cy="963401"/>
          </a:xfrm>
          <a:custGeom>
            <a:avLst/>
            <a:gdLst/>
            <a:ahLst/>
            <a:cxnLst/>
            <a:rect l="l" t="t" r="r" b="b"/>
            <a:pathLst>
              <a:path w="963401" h="963401">
                <a:moveTo>
                  <a:pt x="0" y="0"/>
                </a:moveTo>
                <a:lnTo>
                  <a:pt x="963400" y="0"/>
                </a:lnTo>
                <a:lnTo>
                  <a:pt x="963400" y="963401"/>
                </a:lnTo>
                <a:lnTo>
                  <a:pt x="0" y="963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7494979" y="6953512"/>
            <a:ext cx="555269"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13401172" y="3960100"/>
            <a:ext cx="4886828" cy="7749884"/>
          </a:xfrm>
          <a:custGeom>
            <a:avLst/>
            <a:gdLst/>
            <a:ahLst/>
            <a:cxnLst/>
            <a:rect l="l" t="t" r="r" b="b"/>
            <a:pathLst>
              <a:path w="4886828" h="7749884">
                <a:moveTo>
                  <a:pt x="0" y="0"/>
                </a:moveTo>
                <a:lnTo>
                  <a:pt x="4886828" y="0"/>
                </a:lnTo>
                <a:lnTo>
                  <a:pt x="4886828" y="7749884"/>
                </a:lnTo>
                <a:lnTo>
                  <a:pt x="0" y="7749884"/>
                </a:lnTo>
                <a:lnTo>
                  <a:pt x="0" y="0"/>
                </a:lnTo>
                <a:close/>
              </a:path>
            </a:pathLst>
          </a:custGeom>
          <a:blipFill>
            <a:blip r:embed="rId3"/>
            <a:stretch>
              <a:fillRect l="-88" r="-88"/>
            </a:stretch>
          </a:blipFill>
        </p:spPr>
        <p:txBody>
          <a:bodyPr/>
          <a:lstStyle/>
          <a:p>
            <a:endParaRPr lang="en-US"/>
          </a:p>
        </p:txBody>
      </p:sp>
      <p:sp>
        <p:nvSpPr>
          <p:cNvPr id="4" name="Freeform 4"/>
          <p:cNvSpPr/>
          <p:nvPr/>
        </p:nvSpPr>
        <p:spPr>
          <a:xfrm>
            <a:off x="0" y="0"/>
            <a:ext cx="5695942" cy="10402492"/>
          </a:xfrm>
          <a:custGeom>
            <a:avLst/>
            <a:gdLst/>
            <a:ahLst/>
            <a:cxnLst/>
            <a:rect l="l" t="t" r="r" b="b"/>
            <a:pathLst>
              <a:path w="5695942" h="10402492">
                <a:moveTo>
                  <a:pt x="0" y="0"/>
                </a:moveTo>
                <a:lnTo>
                  <a:pt x="5695942" y="0"/>
                </a:lnTo>
                <a:lnTo>
                  <a:pt x="5695942" y="10402492"/>
                </a:lnTo>
                <a:lnTo>
                  <a:pt x="0" y="1040249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6809212" y="743652"/>
            <a:ext cx="5155073" cy="820738"/>
          </a:xfrm>
          <a:prstGeom prst="rect">
            <a:avLst/>
          </a:prstGeom>
        </p:spPr>
        <p:txBody>
          <a:bodyPr lIns="0" tIns="0" rIns="0" bIns="0" rtlCol="0" anchor="t">
            <a:spAutoFit/>
          </a:bodyPr>
          <a:lstStyle/>
          <a:p>
            <a:pPr marL="0" lvl="0" indent="0">
              <a:lnSpc>
                <a:spcPts val="6427"/>
              </a:lnSpc>
              <a:spcBef>
                <a:spcPct val="0"/>
              </a:spcBef>
            </a:pPr>
            <a:r>
              <a:rPr lang="en-US" sz="8926" dirty="0">
                <a:solidFill>
                  <a:schemeClr val="bg1"/>
                </a:solidFill>
                <a:latin typeface="Computer Says No"/>
              </a:rPr>
              <a:t>FBU-CPU MODULE</a:t>
            </a:r>
          </a:p>
        </p:txBody>
      </p:sp>
      <p:sp>
        <p:nvSpPr>
          <p:cNvPr id="6" name="TextBox 6"/>
          <p:cNvSpPr txBox="1"/>
          <p:nvPr/>
        </p:nvSpPr>
        <p:spPr>
          <a:xfrm>
            <a:off x="7724265" y="2582147"/>
            <a:ext cx="6004105" cy="1371031"/>
          </a:xfrm>
          <a:prstGeom prst="rect">
            <a:avLst/>
          </a:prstGeom>
        </p:spPr>
        <p:txBody>
          <a:bodyPr lIns="0" tIns="0" rIns="0" bIns="0" rtlCol="0" anchor="t">
            <a:spAutoFit/>
          </a:bodyPr>
          <a:lstStyle/>
          <a:p>
            <a:pPr>
              <a:lnSpc>
                <a:spcPts val="2732"/>
              </a:lnSpc>
            </a:pPr>
            <a:r>
              <a:rPr lang="en-US" sz="1687">
                <a:solidFill>
                  <a:srgbClr val="FFFFFF"/>
                </a:solidFill>
                <a:latin typeface="Poppins Light"/>
              </a:rPr>
              <a:t>The always block is triggered on the positive edge of the clock and updates internal registers based on the next-state values.</a:t>
            </a:r>
          </a:p>
          <a:p>
            <a:pPr>
              <a:lnSpc>
                <a:spcPts val="2732"/>
              </a:lnSpc>
            </a:pPr>
            <a:endParaRPr lang="en-US" sz="1687">
              <a:solidFill>
                <a:srgbClr val="FFFFFF"/>
              </a:solidFill>
              <a:latin typeface="Poppins Light"/>
            </a:endParaRPr>
          </a:p>
        </p:txBody>
      </p:sp>
      <p:sp>
        <p:nvSpPr>
          <p:cNvPr id="7" name="TextBox 7"/>
          <p:cNvSpPr txBox="1"/>
          <p:nvPr/>
        </p:nvSpPr>
        <p:spPr>
          <a:xfrm>
            <a:off x="7724265" y="4783798"/>
            <a:ext cx="5359782" cy="12150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The combinational block determines the next-state logic based on the current state and performs default assignments. It also handles the reset condition.</a:t>
            </a:r>
          </a:p>
          <a:p>
            <a:pPr>
              <a:lnSpc>
                <a:spcPts val="2439"/>
              </a:lnSpc>
            </a:pPr>
            <a:endParaRPr lang="en-US" sz="1505">
              <a:solidFill>
                <a:srgbClr val="FFFFFF"/>
              </a:solidFill>
              <a:latin typeface="Poppins Light"/>
            </a:endParaRPr>
          </a:p>
        </p:txBody>
      </p:sp>
      <p:sp>
        <p:nvSpPr>
          <p:cNvPr id="8" name="Freeform 8"/>
          <p:cNvSpPr/>
          <p:nvPr/>
        </p:nvSpPr>
        <p:spPr>
          <a:xfrm rot="5400000">
            <a:off x="6227464" y="2677397"/>
            <a:ext cx="963401" cy="963401"/>
          </a:xfrm>
          <a:custGeom>
            <a:avLst/>
            <a:gdLst/>
            <a:ahLst/>
            <a:cxnLst/>
            <a:rect l="l" t="t" r="r" b="b"/>
            <a:pathLst>
              <a:path w="963401" h="963401">
                <a:moveTo>
                  <a:pt x="0" y="0"/>
                </a:moveTo>
                <a:lnTo>
                  <a:pt x="963401" y="0"/>
                </a:lnTo>
                <a:lnTo>
                  <a:pt x="963401" y="963401"/>
                </a:lnTo>
                <a:lnTo>
                  <a:pt x="0" y="963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5400000">
            <a:off x="6227464" y="4859998"/>
            <a:ext cx="963401" cy="963401"/>
          </a:xfrm>
          <a:custGeom>
            <a:avLst/>
            <a:gdLst/>
            <a:ahLst/>
            <a:cxnLst/>
            <a:rect l="l" t="t" r="r" b="b"/>
            <a:pathLst>
              <a:path w="963401" h="963401">
                <a:moveTo>
                  <a:pt x="0" y="0"/>
                </a:moveTo>
                <a:lnTo>
                  <a:pt x="963401" y="0"/>
                </a:lnTo>
                <a:lnTo>
                  <a:pt x="963401" y="963400"/>
                </a:lnTo>
                <a:lnTo>
                  <a:pt x="0" y="963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6469337" y="2897358"/>
            <a:ext cx="481533"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05</a:t>
            </a:r>
          </a:p>
        </p:txBody>
      </p:sp>
      <p:sp>
        <p:nvSpPr>
          <p:cNvPr id="11" name="TextBox 11"/>
          <p:cNvSpPr txBox="1"/>
          <p:nvPr/>
        </p:nvSpPr>
        <p:spPr>
          <a:xfrm>
            <a:off x="6425757" y="5100851"/>
            <a:ext cx="619356" cy="523477"/>
          </a:xfrm>
          <a:prstGeom prst="rect">
            <a:avLst/>
          </a:prstGeom>
        </p:spPr>
        <p:txBody>
          <a:bodyPr wrap="square" lIns="0" tIns="0" rIns="0" bIns="0" rtlCol="0" anchor="t">
            <a:spAutoFit/>
          </a:bodyPr>
          <a:lstStyle/>
          <a:p>
            <a:pPr algn="ctr">
              <a:lnSpc>
                <a:spcPts val="4284"/>
              </a:lnSpc>
              <a:spcBef>
                <a:spcPct val="0"/>
              </a:spcBef>
            </a:pPr>
            <a:r>
              <a:rPr lang="en-US" sz="3060" dirty="0">
                <a:solidFill>
                  <a:srgbClr val="FFFFFF"/>
                </a:solidFill>
                <a:latin typeface="Poppins Light"/>
              </a:rPr>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US"/>
          </a:p>
        </p:txBody>
      </p:sp>
      <p:sp>
        <p:nvSpPr>
          <p:cNvPr id="3" name="Freeform 3"/>
          <p:cNvSpPr/>
          <p:nvPr/>
        </p:nvSpPr>
        <p:spPr>
          <a:xfrm>
            <a:off x="1749048" y="1398901"/>
            <a:ext cx="14684628" cy="7859399"/>
          </a:xfrm>
          <a:custGeom>
            <a:avLst/>
            <a:gdLst/>
            <a:ahLst/>
            <a:cxnLst/>
            <a:rect l="l" t="t" r="r" b="b"/>
            <a:pathLst>
              <a:path w="14684628" h="7859399">
                <a:moveTo>
                  <a:pt x="0" y="0"/>
                </a:moveTo>
                <a:lnTo>
                  <a:pt x="14684628" y="0"/>
                </a:lnTo>
                <a:lnTo>
                  <a:pt x="14684628" y="7859399"/>
                </a:lnTo>
                <a:lnTo>
                  <a:pt x="0" y="78593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US"/>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US"/>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337283" y="2327277"/>
            <a:ext cx="11613435"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chemeClr val="bg1"/>
                </a:solidFill>
                <a:latin typeface="Computer Says No"/>
              </a:rPr>
              <a:t>TESTBENCH</a:t>
            </a:r>
          </a:p>
        </p:txBody>
      </p:sp>
      <p:sp>
        <p:nvSpPr>
          <p:cNvPr id="7" name="TextBox 7"/>
          <p:cNvSpPr txBox="1"/>
          <p:nvPr/>
        </p:nvSpPr>
        <p:spPr>
          <a:xfrm>
            <a:off x="2800305" y="4231063"/>
            <a:ext cx="12582113" cy="2673930"/>
          </a:xfrm>
          <a:prstGeom prst="rect">
            <a:avLst/>
          </a:prstGeom>
        </p:spPr>
        <p:txBody>
          <a:bodyPr lIns="0" tIns="0" rIns="0" bIns="0" rtlCol="0" anchor="t">
            <a:spAutoFit/>
          </a:bodyPr>
          <a:lstStyle/>
          <a:p>
            <a:pPr>
              <a:lnSpc>
                <a:spcPts val="4247"/>
              </a:lnSpc>
            </a:pPr>
            <a:r>
              <a:rPr lang="en-US" sz="2622">
                <a:solidFill>
                  <a:srgbClr val="FFFFFF"/>
                </a:solidFill>
                <a:latin typeface="Poppins Light"/>
              </a:rPr>
              <a:t>the testbench initializes the system, selects a test case, checks the memory content after execution, and terminates the simulation. The specific behavior of the testbench depends on the chosen test case and the functionality of the microprocessor and memory modules.</a:t>
            </a:r>
          </a:p>
          <a:p>
            <a:pPr>
              <a:lnSpc>
                <a:spcPts val="4247"/>
              </a:lnSpc>
            </a:pPr>
            <a:endParaRPr lang="en-US" sz="2622">
              <a:solidFill>
                <a:srgbClr val="FFFFFF"/>
              </a:solidFill>
              <a:latin typeface="Poppins Light"/>
            </a:endParaRPr>
          </a:p>
        </p:txBody>
      </p:sp>
      <p:sp>
        <p:nvSpPr>
          <p:cNvPr id="8" name="Freeform 8"/>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US"/>
          </a:p>
        </p:txBody>
      </p:sp>
      <p:sp>
        <p:nvSpPr>
          <p:cNvPr id="9" name="AutoShape 9"/>
          <p:cNvSpPr/>
          <p:nvPr/>
        </p:nvSpPr>
        <p:spPr>
          <a:xfrm>
            <a:off x="4954489" y="3549759"/>
            <a:ext cx="8273745" cy="1905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710</Words>
  <Application>Microsoft Office PowerPoint</Application>
  <PresentationFormat>Custom</PresentationFormat>
  <Paragraphs>78</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Now Bold</vt:lpstr>
      <vt:lpstr>Calibri</vt:lpstr>
      <vt:lpstr>Arial</vt:lpstr>
      <vt:lpstr>Computer Says No</vt:lpstr>
      <vt:lpstr>Poppins Light</vt:lpstr>
      <vt:lpstr>DM Sans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Fenerbahce</dc:title>
  <cp:lastModifiedBy>osama zx</cp:lastModifiedBy>
  <cp:revision>4</cp:revision>
  <dcterms:created xsi:type="dcterms:W3CDTF">2006-08-16T00:00:00Z</dcterms:created>
  <dcterms:modified xsi:type="dcterms:W3CDTF">2024-01-01T19:54:21Z</dcterms:modified>
  <dc:identifier>DAF4p5zIuu4</dc:identifier>
</cp:coreProperties>
</file>